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63" r:id="rId2"/>
    <p:sldMasterId id="2147483759" r:id="rId3"/>
  </p:sldMasterIdLst>
  <p:notesMasterIdLst>
    <p:notesMasterId r:id="rId32"/>
  </p:notesMasterIdLst>
  <p:handoutMasterIdLst>
    <p:handoutMasterId r:id="rId33"/>
  </p:handoutMasterIdLst>
  <p:sldIdLst>
    <p:sldId id="256" r:id="rId4"/>
    <p:sldId id="257" r:id="rId5"/>
    <p:sldId id="260" r:id="rId6"/>
    <p:sldId id="327" r:id="rId7"/>
    <p:sldId id="330" r:id="rId8"/>
    <p:sldId id="273" r:id="rId9"/>
    <p:sldId id="316" r:id="rId10"/>
    <p:sldId id="274" r:id="rId11"/>
    <p:sldId id="325" r:id="rId12"/>
    <p:sldId id="353" r:id="rId13"/>
    <p:sldId id="326" r:id="rId14"/>
    <p:sldId id="348" r:id="rId15"/>
    <p:sldId id="347" r:id="rId16"/>
    <p:sldId id="317" r:id="rId17"/>
    <p:sldId id="337" r:id="rId18"/>
    <p:sldId id="318" r:id="rId19"/>
    <p:sldId id="322" r:id="rId20"/>
    <p:sldId id="357" r:id="rId21"/>
    <p:sldId id="358" r:id="rId22"/>
    <p:sldId id="359" r:id="rId23"/>
    <p:sldId id="360" r:id="rId24"/>
    <p:sldId id="361" r:id="rId25"/>
    <p:sldId id="362" r:id="rId26"/>
    <p:sldId id="363" r:id="rId27"/>
    <p:sldId id="364" r:id="rId28"/>
    <p:sldId id="356" r:id="rId29"/>
    <p:sldId id="355" r:id="rId30"/>
    <p:sldId id="332" r:id="rId31"/>
  </p:sldIdLst>
  <p:sldSz cx="10801350" cy="6480175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34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8F7F2"/>
    <a:srgbClr val="F9F9F9"/>
    <a:srgbClr val="FBFBFB"/>
    <a:srgbClr val="000099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737" autoAdjust="0"/>
  </p:normalViewPr>
  <p:slideViewPr>
    <p:cSldViewPr>
      <p:cViewPr varScale="1">
        <p:scale>
          <a:sx n="76" d="100"/>
          <a:sy n="76" d="100"/>
        </p:scale>
        <p:origin x="864" y="120"/>
      </p:cViewPr>
      <p:guideLst>
        <p:guide orient="horz" pos="2041"/>
        <p:guide pos="3403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89925-84A6-4866-BF64-210F219CFC1C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7B484-86B0-427A-8789-D62174530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03205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489D4B-E8EB-4798-8E84-7C899681BC83}" type="datetimeFigureOut">
              <a:rPr lang="en-US"/>
              <a:pPr>
                <a:defRPr/>
              </a:pPr>
              <a:t>8/2/2016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C6E54F2-465F-41FB-864D-0D4007FC63F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31509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3221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99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30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453" y="2013056"/>
            <a:ext cx="9858444" cy="13890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204" y="3672099"/>
            <a:ext cx="7560945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91315" y="6006163"/>
            <a:ext cx="3418721" cy="34500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/>
              <a:t>bqb Infra TechnoriumPvt. Ltd.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01047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54" y="1596062"/>
            <a:ext cx="9858444" cy="42766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 bwMode="auto">
          <a:xfrm>
            <a:off x="471453" y="337489"/>
            <a:ext cx="9858444" cy="10410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91315" y="6006163"/>
            <a:ext cx="3418721" cy="34500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/>
              <a:t>bqb Infra TechnoriumPvt. Ltd.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45889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453" y="2013056"/>
            <a:ext cx="9858444" cy="13890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204" y="3672099"/>
            <a:ext cx="7560945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91315" y="6006163"/>
            <a:ext cx="3418721" cy="34500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/>
              <a:t>bqb Infra TechnoriumPvt. Ltd.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14352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54" y="1596062"/>
            <a:ext cx="9858444" cy="42766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 bwMode="auto">
          <a:xfrm>
            <a:off x="471453" y="337489"/>
            <a:ext cx="9858444" cy="10410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91315" y="6006163"/>
            <a:ext cx="3418721" cy="34500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/>
              <a:t>bqb Infra TechnoriumPvt. Ltd.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78543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5958053"/>
      </p:ext>
    </p:extLst>
  </p:cSld>
  <p:clrMapOvr>
    <a:masterClrMapping/>
  </p:clrMapOvr>
  <p:transition advTm="6384">
    <p:cover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453" y="2013056"/>
            <a:ext cx="9858444" cy="13890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204" y="3672099"/>
            <a:ext cx="7560945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91315" y="6006163"/>
            <a:ext cx="3418721" cy="34500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>
                <a:solidFill>
                  <a:prstClr val="black">
                    <a:tint val="75000"/>
                  </a:prstClr>
                </a:solidFill>
              </a:rPr>
              <a:t>bqb Infra TechnoriumPvt. Ltd.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706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54" y="1596062"/>
            <a:ext cx="9858444" cy="42766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 bwMode="auto">
          <a:xfrm>
            <a:off x="471453" y="337489"/>
            <a:ext cx="9858444" cy="10410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91315" y="6006163"/>
            <a:ext cx="3418721" cy="34500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>
                <a:solidFill>
                  <a:prstClr val="black">
                    <a:tint val="75000"/>
                  </a:prstClr>
                </a:solidFill>
              </a:rPr>
              <a:t>bqb Infra TechnoriumPvt. Ltd.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272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4168641"/>
      </p:ext>
    </p:extLst>
  </p:cSld>
  <p:clrMapOvr>
    <a:masterClrMapping/>
  </p:clrMapOvr>
  <p:transition advTm="6384">
    <p:cover dir="ld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2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71453" y="337489"/>
            <a:ext cx="9858444" cy="10410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71453" y="1512041"/>
            <a:ext cx="9858445" cy="427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91315" y="6006163"/>
            <a:ext cx="3418721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IN"/>
              <a:t>bqb Infra TechnoriumPvt. Ltd.</a:t>
            </a:r>
            <a:endParaRPr lang="en-IN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96" y="5950085"/>
            <a:ext cx="451713" cy="5045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7F2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71453" y="337489"/>
            <a:ext cx="9858444" cy="10410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71453" y="1512041"/>
            <a:ext cx="9858445" cy="427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91315" y="6006163"/>
            <a:ext cx="3418721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IN"/>
              <a:t>bqb Infra TechnoriumPvt. Ltd.</a:t>
            </a:r>
            <a:endParaRPr lang="en-IN" dirty="0"/>
          </a:p>
        </p:txBody>
      </p:sp>
      <p:pic>
        <p:nvPicPr>
          <p:cNvPr id="10" name="Picture 9" descr="COMPANY LOGO"/>
          <p:cNvPicPr>
            <a:picLocks noChangeAspect="1" noChangeArrowheads="1"/>
          </p:cNvPicPr>
          <p:nvPr userDrawn="1"/>
        </p:nvPicPr>
        <p:blipFill>
          <a:blip r:embed="rId5"/>
          <a:srcRect r="92527"/>
          <a:stretch>
            <a:fillRect/>
          </a:stretch>
        </p:blipFill>
        <p:spPr bwMode="auto">
          <a:xfrm>
            <a:off x="185701" y="5740417"/>
            <a:ext cx="508004" cy="571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820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7F2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71453" y="337489"/>
            <a:ext cx="9858444" cy="10410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71453" y="1512041"/>
            <a:ext cx="9858445" cy="427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91315" y="6006163"/>
            <a:ext cx="3418721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IN">
                <a:solidFill>
                  <a:prstClr val="black">
                    <a:tint val="75000"/>
                  </a:prstClr>
                </a:solidFill>
              </a:rPr>
              <a:t>bqb Infra TechnoriumPvt. Ltd.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COMPANY LOGO"/>
          <p:cNvPicPr>
            <a:picLocks noChangeAspect="1" noChangeArrowheads="1"/>
          </p:cNvPicPr>
          <p:nvPr userDrawn="1"/>
        </p:nvPicPr>
        <p:blipFill>
          <a:blip r:embed="rId5"/>
          <a:srcRect r="92527"/>
          <a:stretch>
            <a:fillRect/>
          </a:stretch>
        </p:blipFill>
        <p:spPr bwMode="auto">
          <a:xfrm>
            <a:off x="185701" y="5740417"/>
            <a:ext cx="508004" cy="571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1570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3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13.jpeg"/><Relationship Id="rId7" Type="http://schemas.openxmlformats.org/officeDocument/2006/relationships/image" Target="../media/image41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44091" y="3672135"/>
            <a:ext cx="10585325" cy="2954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104" name="Picture 8" descr="060544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64" y="83178"/>
            <a:ext cx="3486890" cy="3444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19" y="3528119"/>
            <a:ext cx="10058400" cy="1000688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24" y="83178"/>
            <a:ext cx="3322651" cy="3478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773" y="83177"/>
            <a:ext cx="3398053" cy="34313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81839" y="4528807"/>
            <a:ext cx="1069554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Alternative Fuel Firing Solution</a:t>
            </a:r>
          </a:p>
          <a:p>
            <a:pPr algn="ctr"/>
            <a:r>
              <a: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From Testing to confirmation &amp; Application</a:t>
            </a:r>
            <a:endParaRPr lang="en-US" sz="2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71453" y="158205"/>
            <a:ext cx="9858444" cy="1041049"/>
          </a:xfrm>
        </p:spPr>
        <p:txBody>
          <a:bodyPr/>
          <a:lstStyle/>
          <a:p>
            <a:r>
              <a:rPr lang="en-US" b="1" dirty="0"/>
              <a:t>Where to burn Alternative Fuels in a Cement Plant</a:t>
            </a:r>
            <a:endParaRPr lang="en-IN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53" y="1199254"/>
            <a:ext cx="9858444" cy="4561113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024358" y="3730552"/>
            <a:ext cx="1328822" cy="86177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eaLnBrk="1" hangingPunct="1">
              <a:buAutoNum type="arabicPeriod"/>
              <a:defRPr/>
            </a:pPr>
            <a:r>
              <a:rPr lang="en-US" sz="1600" b="1" dirty="0" err="1">
                <a:latin typeface="Calibri" pitchFamily="34" charset="0"/>
              </a:rPr>
              <a:t>Tyres</a:t>
            </a:r>
            <a:endParaRPr lang="en-US" sz="1600" b="1" dirty="0">
              <a:latin typeface="Calibri" pitchFamily="34" charset="0"/>
            </a:endParaRPr>
          </a:p>
          <a:p>
            <a:pPr marL="342900" indent="-342900" eaLnBrk="1" hangingPunct="1">
              <a:buAutoNum type="arabicPeriod"/>
              <a:defRPr/>
            </a:pPr>
            <a:r>
              <a:rPr lang="en-US" sz="1600" b="1" dirty="0">
                <a:latin typeface="Calibri" pitchFamily="34" charset="0"/>
              </a:rPr>
              <a:t>Rubbers </a:t>
            </a:r>
            <a:endParaRPr lang="en-IN" sz="1600" dirty="0">
              <a:latin typeface="Calibri" pitchFamily="34" charset="0"/>
            </a:endParaRPr>
          </a:p>
          <a:p>
            <a:pPr eaLnBrk="1" hangingPunct="1">
              <a:defRPr/>
            </a:pPr>
            <a:endParaRPr lang="en-IN" b="1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744491" y="1440084"/>
            <a:ext cx="2264926" cy="233910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eaLnBrk="1" hangingPunct="1">
              <a:buAutoNum type="arabicPeriod"/>
              <a:defRPr/>
            </a:pPr>
            <a:r>
              <a:rPr lang="en-US" sz="1600" b="1" dirty="0">
                <a:latin typeface="Calibri" pitchFamily="34" charset="0"/>
              </a:rPr>
              <a:t>Wood</a:t>
            </a:r>
          </a:p>
          <a:p>
            <a:pPr marL="342900" indent="-342900" eaLnBrk="1" hangingPunct="1">
              <a:buAutoNum type="arabicPeriod"/>
              <a:defRPr/>
            </a:pPr>
            <a:r>
              <a:rPr lang="en-US" sz="1600" b="1" dirty="0">
                <a:latin typeface="Calibri" pitchFamily="34" charset="0"/>
              </a:rPr>
              <a:t>Waste Oil</a:t>
            </a:r>
          </a:p>
          <a:p>
            <a:pPr marL="342900" indent="-342900" eaLnBrk="1" hangingPunct="1">
              <a:buAutoNum type="arabicPeriod"/>
              <a:defRPr/>
            </a:pPr>
            <a:r>
              <a:rPr lang="en-US" sz="1600" b="1" dirty="0">
                <a:latin typeface="Calibri" pitchFamily="34" charset="0"/>
              </a:rPr>
              <a:t>Plastics</a:t>
            </a:r>
          </a:p>
          <a:p>
            <a:pPr marL="342900" indent="-342900" eaLnBrk="1" hangingPunct="1">
              <a:buAutoNum type="arabicPeriod"/>
              <a:defRPr/>
            </a:pPr>
            <a:r>
              <a:rPr lang="en-US" sz="1600" b="1" dirty="0">
                <a:latin typeface="Calibri" pitchFamily="34" charset="0"/>
              </a:rPr>
              <a:t>Waste oil</a:t>
            </a:r>
          </a:p>
          <a:p>
            <a:pPr marL="342900" indent="-342900" eaLnBrk="1" hangingPunct="1">
              <a:buAutoNum type="arabicPeriod"/>
              <a:defRPr/>
            </a:pPr>
            <a:r>
              <a:rPr lang="en-US" sz="1600" b="1" dirty="0">
                <a:latin typeface="Calibri" pitchFamily="34" charset="0"/>
              </a:rPr>
              <a:t>Animal Meal</a:t>
            </a:r>
          </a:p>
          <a:p>
            <a:pPr marL="342900" indent="-342900" eaLnBrk="1" hangingPunct="1">
              <a:buAutoNum type="arabicPeriod"/>
              <a:defRPr/>
            </a:pPr>
            <a:r>
              <a:rPr lang="en-US" sz="1600" b="1" dirty="0">
                <a:latin typeface="Calibri" pitchFamily="34" charset="0"/>
              </a:rPr>
              <a:t>Domestic Waste </a:t>
            </a:r>
          </a:p>
          <a:p>
            <a:pPr marL="342900" indent="-342900" eaLnBrk="1" hangingPunct="1">
              <a:buAutoNum type="arabicPeriod"/>
              <a:defRPr/>
            </a:pPr>
            <a:endParaRPr lang="en-US" sz="1600" b="1" dirty="0">
              <a:latin typeface="Calibri" pitchFamily="34" charset="0"/>
            </a:endParaRPr>
          </a:p>
          <a:p>
            <a:pPr marL="342900" indent="-342900" eaLnBrk="1" hangingPunct="1">
              <a:buAutoNum type="arabicPeriod"/>
              <a:defRPr/>
            </a:pPr>
            <a:endParaRPr lang="en-IN" sz="1600" dirty="0">
              <a:latin typeface="Calibri" pitchFamily="34" charset="0"/>
            </a:endParaRPr>
          </a:p>
          <a:p>
            <a:pPr eaLnBrk="1" hangingPunct="1">
              <a:defRPr/>
            </a:pPr>
            <a:endParaRPr lang="en-IN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73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00211" y="1871935"/>
            <a:ext cx="9176928" cy="393954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400" b="1" dirty="0">
                <a:latin typeface="Calibri" pitchFamily="34" charset="0"/>
              </a:rPr>
              <a:t>Even particle size distribution</a:t>
            </a:r>
            <a:endParaRPr lang="en-IN" sz="2400" b="1" dirty="0">
              <a:latin typeface="Calibri" pitchFamily="34" charset="0"/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400" b="1" dirty="0">
                <a:latin typeface="Calibri" pitchFamily="34" charset="0"/>
              </a:rPr>
              <a:t>As even as high calorific value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400" b="1" dirty="0">
                <a:latin typeface="Calibri" pitchFamily="34" charset="0"/>
              </a:rPr>
              <a:t>Free affecting content like metals, glass, minerals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400" b="1" dirty="0">
                <a:latin typeface="Calibri" pitchFamily="34" charset="0"/>
              </a:rPr>
              <a:t>Low moisture content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400" b="1" dirty="0">
                <a:latin typeface="Calibri" pitchFamily="34" charset="0"/>
              </a:rPr>
              <a:t>Very low conveying air mass – low cooling of the flame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400" b="1" dirty="0">
                <a:latin typeface="Calibri" pitchFamily="34" charset="0"/>
              </a:rPr>
              <a:t>Speed at the burner end</a:t>
            </a:r>
          </a:p>
          <a:p>
            <a:pPr marL="514350" indent="-514350" eaLnBrk="1" hangingPunct="1">
              <a:buAutoNum type="arabicPeriod" startAt="7"/>
              <a:defRPr/>
            </a:pPr>
            <a:r>
              <a:rPr lang="en-US" sz="2400" b="1" dirty="0">
                <a:latin typeface="Calibri" pitchFamily="34" charset="0"/>
              </a:rPr>
              <a:t>Low Cl and S content</a:t>
            </a:r>
          </a:p>
          <a:p>
            <a:pPr marL="514350" indent="-514350" eaLnBrk="1" hangingPunct="1">
              <a:buAutoNum type="arabicPeriod" startAt="7"/>
              <a:defRPr/>
            </a:pPr>
            <a:r>
              <a:rPr lang="en-US" sz="2400" b="1" dirty="0">
                <a:latin typeface="Calibri" pitchFamily="34" charset="0"/>
              </a:rPr>
              <a:t>No harmful components e.g. higher level of heavy metal content</a:t>
            </a:r>
          </a:p>
          <a:p>
            <a:pPr marL="514350" indent="-514350" eaLnBrk="1" hangingPunct="1">
              <a:buAutoNum type="arabicPeriod" startAt="7"/>
              <a:defRPr/>
            </a:pPr>
            <a:r>
              <a:rPr lang="en-US" sz="2400" b="1" dirty="0">
                <a:latin typeface="Calibri" pitchFamily="34" charset="0"/>
              </a:rPr>
              <a:t>No disturbing materials like metals, glass, stones, etc.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endParaRPr lang="en-IN" sz="1600" dirty="0">
              <a:latin typeface="Calibri" pitchFamily="34" charset="0"/>
            </a:endParaRPr>
          </a:p>
          <a:p>
            <a:pPr eaLnBrk="1" hangingPunct="1">
              <a:defRPr/>
            </a:pPr>
            <a:endParaRPr lang="en-IN" b="1" dirty="0">
              <a:latin typeface="Calibri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00211" y="349000"/>
            <a:ext cx="9897008" cy="1163041"/>
          </a:xfrm>
        </p:spPr>
        <p:txBody>
          <a:bodyPr/>
          <a:lstStyle/>
          <a:p>
            <a:r>
              <a:rPr lang="en-US" b="1" dirty="0"/>
              <a:t>Important Points for burning</a:t>
            </a:r>
            <a:endParaRPr lang="en-IN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107" y="2303983"/>
            <a:ext cx="9858444" cy="1656184"/>
          </a:xfrm>
          <a:noFill/>
        </p:spPr>
        <p:txBody>
          <a:bodyPr/>
          <a:lstStyle/>
          <a:p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Alternative Fuel Preparation</a:t>
            </a:r>
            <a:endParaRPr lang="en-IN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05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269288" y="2374900"/>
            <a:ext cx="1347787" cy="7366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298449" y="419100"/>
            <a:ext cx="10142785" cy="838200"/>
          </a:xfrm>
        </p:spPr>
        <p:txBody>
          <a:bodyPr/>
          <a:lstStyle/>
          <a:p>
            <a:r>
              <a:rPr lang="en-GB" altLang="en-US" sz="3200" dirty="0">
                <a:latin typeface="Tahoma" panose="020B0604030504040204" pitchFamily="34" charset="0"/>
              </a:rPr>
              <a:t>Preparation Plant for Tyres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661988" y="3019425"/>
            <a:ext cx="4183062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GB" altLang="en-US" sz="2200" dirty="0"/>
              <a:t>Intermediate storage and conveying of tyres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200" dirty="0">
              <a:latin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altLang="en-US" sz="2200" dirty="0"/>
              <a:t>Scanning and separation </a:t>
            </a:r>
            <a:br>
              <a:rPr lang="en-GB" altLang="en-US" sz="2200" dirty="0"/>
            </a:br>
            <a:r>
              <a:rPr lang="en-GB" altLang="en-US" sz="2200" dirty="0"/>
              <a:t>of non suitable tyres</a:t>
            </a:r>
          </a:p>
          <a:p>
            <a:pPr>
              <a:lnSpc>
                <a:spcPct val="90000"/>
              </a:lnSpc>
            </a:pPr>
            <a:endParaRPr lang="en-GB" altLang="en-US" sz="2200" dirty="0"/>
          </a:p>
          <a:p>
            <a:pPr>
              <a:lnSpc>
                <a:spcPct val="90000"/>
              </a:lnSpc>
            </a:pPr>
            <a:r>
              <a:rPr lang="en-GB" altLang="en-US" sz="2200" dirty="0"/>
              <a:t>Dosing of tyres and rubber pieces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99269" y="1636772"/>
            <a:ext cx="423703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GB" altLang="en-US" sz="2200" b="1" dirty="0">
                <a:latin typeface="+mn-lt"/>
                <a:cs typeface="+mn-cs"/>
              </a:rPr>
              <a:t>Our plant provides following functions: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 flipH="1">
            <a:off x="7034213" y="4791075"/>
            <a:ext cx="1182687" cy="927100"/>
          </a:xfrm>
          <a:prstGeom prst="parallelogram">
            <a:avLst>
              <a:gd name="adj" fmla="val 8987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7853363" y="3987800"/>
            <a:ext cx="1495425" cy="2348631"/>
            <a:chOff x="4566" y="2512"/>
            <a:chExt cx="963" cy="1604"/>
          </a:xfrm>
        </p:grpSpPr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566" y="3701"/>
              <a:ext cx="326" cy="351"/>
            </a:xfrm>
            <a:custGeom>
              <a:avLst/>
              <a:gdLst>
                <a:gd name="T0" fmla="*/ 4 w 354"/>
                <a:gd name="T1" fmla="*/ 0 h 472"/>
                <a:gd name="T2" fmla="*/ 0 w 354"/>
                <a:gd name="T3" fmla="*/ 190 h 472"/>
                <a:gd name="T4" fmla="*/ 42 w 354"/>
                <a:gd name="T5" fmla="*/ 310 h 472"/>
                <a:gd name="T6" fmla="*/ 262 w 354"/>
                <a:gd name="T7" fmla="*/ 466 h 472"/>
                <a:gd name="T8" fmla="*/ 308 w 354"/>
                <a:gd name="T9" fmla="*/ 472 h 472"/>
                <a:gd name="T10" fmla="*/ 354 w 354"/>
                <a:gd name="T11" fmla="*/ 0 h 472"/>
                <a:gd name="T12" fmla="*/ 2 w 354"/>
                <a:gd name="T13" fmla="*/ 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4" h="472">
                  <a:moveTo>
                    <a:pt x="4" y="0"/>
                  </a:moveTo>
                  <a:lnTo>
                    <a:pt x="0" y="190"/>
                  </a:lnTo>
                  <a:lnTo>
                    <a:pt x="42" y="310"/>
                  </a:lnTo>
                  <a:lnTo>
                    <a:pt x="262" y="466"/>
                  </a:lnTo>
                  <a:lnTo>
                    <a:pt x="308" y="472"/>
                  </a:lnTo>
                  <a:lnTo>
                    <a:pt x="354" y="0"/>
                  </a:lnTo>
                  <a:lnTo>
                    <a:pt x="2" y="4"/>
                  </a:lnTo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 rot="392148">
              <a:off x="4820" y="3701"/>
              <a:ext cx="104" cy="354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 rot="430414">
              <a:off x="4869" y="3731"/>
              <a:ext cx="607" cy="355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4567" y="2512"/>
              <a:ext cx="325" cy="119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 rot="392148">
              <a:off x="5426" y="3762"/>
              <a:ext cx="103" cy="35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grpSp>
          <p:nvGrpSpPr>
            <p:cNvPr id="15" name="Group 13"/>
            <p:cNvGrpSpPr>
              <a:grpSpLocks/>
            </p:cNvGrpSpPr>
            <p:nvPr/>
          </p:nvGrpSpPr>
          <p:grpSpPr bwMode="auto">
            <a:xfrm>
              <a:off x="4993" y="3699"/>
              <a:ext cx="136" cy="398"/>
              <a:chOff x="4870" y="2996"/>
              <a:chExt cx="148" cy="534"/>
            </a:xfrm>
          </p:grpSpPr>
          <p:sp>
            <p:nvSpPr>
              <p:cNvPr id="21" name="Oval 14"/>
              <p:cNvSpPr>
                <a:spLocks noChangeArrowheads="1"/>
              </p:cNvSpPr>
              <p:nvPr/>
            </p:nvSpPr>
            <p:spPr bwMode="auto">
              <a:xfrm rot="392148">
                <a:off x="4870" y="2996"/>
                <a:ext cx="112" cy="528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22" name="Oval 15"/>
              <p:cNvSpPr>
                <a:spLocks noChangeArrowheads="1"/>
              </p:cNvSpPr>
              <p:nvPr/>
            </p:nvSpPr>
            <p:spPr bwMode="auto">
              <a:xfrm rot="392148">
                <a:off x="4906" y="3002"/>
                <a:ext cx="112" cy="528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/>
              </a:p>
            </p:txBody>
          </p:sp>
        </p:grpSp>
        <p:cxnSp>
          <p:nvCxnSpPr>
            <p:cNvPr id="16" name="AutoShape 16"/>
            <p:cNvCxnSpPr>
              <a:cxnSpLocks noChangeShapeType="1"/>
              <a:stCxn id="21" idx="0"/>
              <a:endCxn id="22" idx="0"/>
            </p:cNvCxnSpPr>
            <p:nvPr/>
          </p:nvCxnSpPr>
          <p:spPr bwMode="auto">
            <a:xfrm>
              <a:off x="5072" y="3700"/>
              <a:ext cx="33" cy="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AutoShape 17"/>
            <p:cNvCxnSpPr>
              <a:cxnSpLocks noChangeShapeType="1"/>
              <a:stCxn id="22" idx="4"/>
              <a:endCxn id="21" idx="4"/>
            </p:cNvCxnSpPr>
            <p:nvPr/>
          </p:nvCxnSpPr>
          <p:spPr bwMode="auto">
            <a:xfrm flipH="1" flipV="1">
              <a:off x="5016" y="4091"/>
              <a:ext cx="33" cy="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 rot="392148">
              <a:off x="5047" y="3725"/>
              <a:ext cx="103" cy="354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5042" y="3726"/>
              <a:ext cx="82" cy="353"/>
            </a:xfrm>
            <a:custGeom>
              <a:avLst/>
              <a:gdLst>
                <a:gd name="T0" fmla="*/ 89 w 89"/>
                <a:gd name="T1" fmla="*/ 0 h 474"/>
                <a:gd name="T2" fmla="*/ 47 w 89"/>
                <a:gd name="T3" fmla="*/ 48 h 474"/>
                <a:gd name="T4" fmla="*/ 25 w 89"/>
                <a:gd name="T5" fmla="*/ 132 h 474"/>
                <a:gd name="T6" fmla="*/ 7 w 89"/>
                <a:gd name="T7" fmla="*/ 232 h 474"/>
                <a:gd name="T8" fmla="*/ 1 w 89"/>
                <a:gd name="T9" fmla="*/ 342 h 474"/>
                <a:gd name="T10" fmla="*/ 3 w 89"/>
                <a:gd name="T11" fmla="*/ 414 h 474"/>
                <a:gd name="T12" fmla="*/ 15 w 89"/>
                <a:gd name="T13" fmla="*/ 446 h 474"/>
                <a:gd name="T14" fmla="*/ 23 w 89"/>
                <a:gd name="T15" fmla="*/ 462 h 474"/>
                <a:gd name="T16" fmla="*/ 33 w 89"/>
                <a:gd name="T17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474">
                  <a:moveTo>
                    <a:pt x="89" y="0"/>
                  </a:moveTo>
                  <a:cubicBezTo>
                    <a:pt x="73" y="13"/>
                    <a:pt x="58" y="26"/>
                    <a:pt x="47" y="48"/>
                  </a:cubicBezTo>
                  <a:cubicBezTo>
                    <a:pt x="36" y="70"/>
                    <a:pt x="32" y="101"/>
                    <a:pt x="25" y="132"/>
                  </a:cubicBezTo>
                  <a:cubicBezTo>
                    <a:pt x="18" y="163"/>
                    <a:pt x="11" y="197"/>
                    <a:pt x="7" y="232"/>
                  </a:cubicBezTo>
                  <a:cubicBezTo>
                    <a:pt x="3" y="267"/>
                    <a:pt x="2" y="312"/>
                    <a:pt x="1" y="342"/>
                  </a:cubicBezTo>
                  <a:cubicBezTo>
                    <a:pt x="0" y="372"/>
                    <a:pt x="1" y="397"/>
                    <a:pt x="3" y="414"/>
                  </a:cubicBezTo>
                  <a:cubicBezTo>
                    <a:pt x="5" y="431"/>
                    <a:pt x="12" y="438"/>
                    <a:pt x="15" y="446"/>
                  </a:cubicBezTo>
                  <a:cubicBezTo>
                    <a:pt x="18" y="454"/>
                    <a:pt x="20" y="457"/>
                    <a:pt x="23" y="462"/>
                  </a:cubicBezTo>
                  <a:cubicBezTo>
                    <a:pt x="26" y="467"/>
                    <a:pt x="31" y="472"/>
                    <a:pt x="33" y="47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auto">
            <a:xfrm rot="392148">
              <a:off x="4824" y="3703"/>
              <a:ext cx="104" cy="353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23" name="AutoShape 21"/>
          <p:cNvSpPr>
            <a:spLocks noChangeArrowheads="1"/>
          </p:cNvSpPr>
          <p:nvPr/>
        </p:nvSpPr>
        <p:spPr bwMode="auto">
          <a:xfrm flipH="1">
            <a:off x="7419975" y="5219700"/>
            <a:ext cx="433388" cy="88900"/>
          </a:xfrm>
          <a:prstGeom prst="parallelogram">
            <a:avLst>
              <a:gd name="adj" fmla="val 947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 flipH="1">
            <a:off x="7364413" y="5318125"/>
            <a:ext cx="542925" cy="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 flipH="1">
            <a:off x="7358063" y="5210175"/>
            <a:ext cx="542925" cy="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6680200" y="5241925"/>
            <a:ext cx="347663" cy="79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 flipV="1">
            <a:off x="6937375" y="5276850"/>
            <a:ext cx="527050" cy="3175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>
            <a:off x="6940550" y="5245100"/>
            <a:ext cx="0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>
            <a:off x="6704013" y="5324475"/>
            <a:ext cx="0" cy="2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>
            <a:off x="7002463" y="5321300"/>
            <a:ext cx="0" cy="2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1" name="AutoShape 29"/>
          <p:cNvSpPr>
            <a:spLocks noChangeArrowheads="1"/>
          </p:cNvSpPr>
          <p:nvPr/>
        </p:nvSpPr>
        <p:spPr bwMode="auto">
          <a:xfrm flipH="1">
            <a:off x="7143750" y="4908550"/>
            <a:ext cx="433388" cy="88900"/>
          </a:xfrm>
          <a:prstGeom prst="parallelogram">
            <a:avLst>
              <a:gd name="adj" fmla="val 947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2" name="Line 30"/>
          <p:cNvSpPr>
            <a:spLocks noChangeShapeType="1"/>
          </p:cNvSpPr>
          <p:nvPr/>
        </p:nvSpPr>
        <p:spPr bwMode="auto">
          <a:xfrm flipH="1">
            <a:off x="7089775" y="5006975"/>
            <a:ext cx="542925" cy="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 flipH="1">
            <a:off x="7081838" y="4899025"/>
            <a:ext cx="544512" cy="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4" name="Rectangle 32"/>
          <p:cNvSpPr>
            <a:spLocks noChangeArrowheads="1"/>
          </p:cNvSpPr>
          <p:nvPr/>
        </p:nvSpPr>
        <p:spPr bwMode="auto">
          <a:xfrm>
            <a:off x="6403975" y="4930775"/>
            <a:ext cx="347663" cy="79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5" name="Line 33"/>
          <p:cNvSpPr>
            <a:spLocks noChangeShapeType="1"/>
          </p:cNvSpPr>
          <p:nvPr/>
        </p:nvSpPr>
        <p:spPr bwMode="auto">
          <a:xfrm flipV="1">
            <a:off x="6662738" y="4965700"/>
            <a:ext cx="525462" cy="3175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auto">
          <a:xfrm>
            <a:off x="6665913" y="4933950"/>
            <a:ext cx="0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7" name="Line 35"/>
          <p:cNvSpPr>
            <a:spLocks noChangeShapeType="1"/>
          </p:cNvSpPr>
          <p:nvPr/>
        </p:nvSpPr>
        <p:spPr bwMode="auto">
          <a:xfrm>
            <a:off x="6429375" y="5013325"/>
            <a:ext cx="0" cy="2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>
            <a:off x="6727825" y="5010150"/>
            <a:ext cx="0" cy="2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9" name="AutoShape 37"/>
          <p:cNvSpPr>
            <a:spLocks noChangeArrowheads="1"/>
          </p:cNvSpPr>
          <p:nvPr/>
        </p:nvSpPr>
        <p:spPr bwMode="auto">
          <a:xfrm>
            <a:off x="6796088" y="4375150"/>
            <a:ext cx="825500" cy="419100"/>
          </a:xfrm>
          <a:custGeom>
            <a:avLst/>
            <a:gdLst>
              <a:gd name="G0" fmla="+- 6390 0 0"/>
              <a:gd name="G1" fmla="+- 21600 0 6390"/>
              <a:gd name="G2" fmla="*/ 6390 1 2"/>
              <a:gd name="G3" fmla="+- 21600 0 G2"/>
              <a:gd name="G4" fmla="+/ 6390 21600 2"/>
              <a:gd name="G5" fmla="+/ G1 0 2"/>
              <a:gd name="G6" fmla="*/ 21600 21600 6390"/>
              <a:gd name="G7" fmla="*/ G6 1 2"/>
              <a:gd name="G8" fmla="+- 21600 0 G7"/>
              <a:gd name="G9" fmla="*/ 21600 1 2"/>
              <a:gd name="G10" fmla="+- 6390 0 G9"/>
              <a:gd name="G11" fmla="?: G10 G8 0"/>
              <a:gd name="G12" fmla="?: G10 G7 21600"/>
              <a:gd name="T0" fmla="*/ 18405 w 21600"/>
              <a:gd name="T1" fmla="*/ 10800 h 21600"/>
              <a:gd name="T2" fmla="*/ 10800 w 21600"/>
              <a:gd name="T3" fmla="*/ 21600 h 21600"/>
              <a:gd name="T4" fmla="*/ 3195 w 21600"/>
              <a:gd name="T5" fmla="*/ 10800 h 21600"/>
              <a:gd name="T6" fmla="*/ 10800 w 21600"/>
              <a:gd name="T7" fmla="*/ 0 h 21600"/>
              <a:gd name="T8" fmla="*/ 4995 w 21600"/>
              <a:gd name="T9" fmla="*/ 4995 h 21600"/>
              <a:gd name="T10" fmla="*/ 16605 w 21600"/>
              <a:gd name="T11" fmla="*/ 1660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390" y="21600"/>
                </a:lnTo>
                <a:lnTo>
                  <a:pt x="1521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40" name="Line 38"/>
          <p:cNvSpPr>
            <a:spLocks noChangeShapeType="1"/>
          </p:cNvSpPr>
          <p:nvPr/>
        </p:nvSpPr>
        <p:spPr bwMode="auto">
          <a:xfrm>
            <a:off x="7575550" y="4130675"/>
            <a:ext cx="11113" cy="21272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IN"/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 rot="4604">
            <a:off x="4772025" y="3611563"/>
            <a:ext cx="1490663" cy="904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2" name="Oval 40"/>
          <p:cNvSpPr>
            <a:spLocks noChangeArrowheads="1"/>
          </p:cNvSpPr>
          <p:nvPr/>
        </p:nvSpPr>
        <p:spPr bwMode="auto">
          <a:xfrm rot="4604">
            <a:off x="4718050" y="3614738"/>
            <a:ext cx="96838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3" name="Oval 41"/>
          <p:cNvSpPr>
            <a:spLocks noChangeArrowheads="1"/>
          </p:cNvSpPr>
          <p:nvPr/>
        </p:nvSpPr>
        <p:spPr bwMode="auto">
          <a:xfrm rot="4604">
            <a:off x="6213475" y="3619500"/>
            <a:ext cx="96838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4" name="Line 42"/>
          <p:cNvSpPr>
            <a:spLocks noChangeShapeType="1"/>
          </p:cNvSpPr>
          <p:nvPr/>
        </p:nvSpPr>
        <p:spPr bwMode="auto">
          <a:xfrm flipH="1">
            <a:off x="6988175" y="3530600"/>
            <a:ext cx="0" cy="3175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IN"/>
          </a:p>
        </p:txBody>
      </p:sp>
      <p:sp>
        <p:nvSpPr>
          <p:cNvPr id="45" name="Text Box 43"/>
          <p:cNvSpPr txBox="1">
            <a:spLocks noChangeArrowheads="1"/>
          </p:cNvSpPr>
          <p:nvPr/>
        </p:nvSpPr>
        <p:spPr bwMode="auto">
          <a:xfrm>
            <a:off x="4779963" y="3749675"/>
            <a:ext cx="14668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GB" altLang="en-US" sz="1200" b="0" dirty="0">
                <a:latin typeface="Times New Roman" panose="02020603050405020304" pitchFamily="18" charset="0"/>
              </a:rPr>
              <a:t>dust binder</a:t>
            </a:r>
          </a:p>
        </p:txBody>
      </p:sp>
      <p:sp>
        <p:nvSpPr>
          <p:cNvPr id="46" name="Line 44"/>
          <p:cNvSpPr>
            <a:spLocks noChangeShapeType="1"/>
          </p:cNvSpPr>
          <p:nvPr/>
        </p:nvSpPr>
        <p:spPr bwMode="auto">
          <a:xfrm>
            <a:off x="6897688" y="3263900"/>
            <a:ext cx="488950" cy="317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IN"/>
          </a:p>
        </p:txBody>
      </p:sp>
      <p:sp>
        <p:nvSpPr>
          <p:cNvPr id="47" name="Text Box 45"/>
          <p:cNvSpPr txBox="1">
            <a:spLocks noChangeArrowheads="1"/>
          </p:cNvSpPr>
          <p:nvPr/>
        </p:nvSpPr>
        <p:spPr bwMode="auto">
          <a:xfrm>
            <a:off x="7427913" y="3136900"/>
            <a:ext cx="6540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GB" altLang="en-US" sz="1200" b="0" dirty="0">
                <a:latin typeface="Times New Roman" panose="02020603050405020304" pitchFamily="18" charset="0"/>
              </a:rPr>
              <a:t>output</a:t>
            </a:r>
          </a:p>
        </p:txBody>
      </p:sp>
      <p:grpSp>
        <p:nvGrpSpPr>
          <p:cNvPr id="48" name="Group 46"/>
          <p:cNvGrpSpPr>
            <a:grpSpLocks/>
          </p:cNvGrpSpPr>
          <p:nvPr/>
        </p:nvGrpSpPr>
        <p:grpSpPr bwMode="auto">
          <a:xfrm rot="4604">
            <a:off x="5737225" y="3219450"/>
            <a:ext cx="1104900" cy="92075"/>
            <a:chOff x="3640" y="2188"/>
            <a:chExt cx="642" cy="58"/>
          </a:xfrm>
        </p:grpSpPr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3666" y="2188"/>
              <a:ext cx="588" cy="5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auto">
            <a:xfrm>
              <a:off x="3640" y="2188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auto">
            <a:xfrm>
              <a:off x="4226" y="2190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52" name="Text Box 50"/>
          <p:cNvSpPr txBox="1">
            <a:spLocks noChangeArrowheads="1"/>
          </p:cNvSpPr>
          <p:nvPr/>
        </p:nvSpPr>
        <p:spPr bwMode="auto">
          <a:xfrm>
            <a:off x="5799138" y="3238500"/>
            <a:ext cx="1066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GB" altLang="en-US" sz="1200" b="0" dirty="0">
                <a:latin typeface="Times New Roman" panose="02020603050405020304" pitchFamily="18" charset="0"/>
              </a:rPr>
              <a:t>scan conveyor</a:t>
            </a:r>
          </a:p>
        </p:txBody>
      </p:sp>
      <p:sp>
        <p:nvSpPr>
          <p:cNvPr id="53" name="Line 51"/>
          <p:cNvSpPr>
            <a:spLocks noChangeShapeType="1"/>
          </p:cNvSpPr>
          <p:nvPr/>
        </p:nvSpPr>
        <p:spPr bwMode="auto">
          <a:xfrm>
            <a:off x="5737225" y="3267075"/>
            <a:ext cx="0" cy="32702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IN"/>
          </a:p>
        </p:txBody>
      </p:sp>
      <p:sp>
        <p:nvSpPr>
          <p:cNvPr id="54" name="Line 52"/>
          <p:cNvSpPr>
            <a:spLocks noChangeShapeType="1"/>
          </p:cNvSpPr>
          <p:nvPr/>
        </p:nvSpPr>
        <p:spPr bwMode="auto">
          <a:xfrm flipV="1">
            <a:off x="6088063" y="3263900"/>
            <a:ext cx="398462" cy="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IN"/>
          </a:p>
        </p:txBody>
      </p:sp>
      <p:sp>
        <p:nvSpPr>
          <p:cNvPr id="55" name="Line 53"/>
          <p:cNvSpPr>
            <a:spLocks noChangeShapeType="1"/>
          </p:cNvSpPr>
          <p:nvPr/>
        </p:nvSpPr>
        <p:spPr bwMode="auto">
          <a:xfrm flipH="1">
            <a:off x="6443663" y="2938463"/>
            <a:ext cx="0" cy="27146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IN"/>
          </a:p>
        </p:txBody>
      </p:sp>
      <p:grpSp>
        <p:nvGrpSpPr>
          <p:cNvPr id="56" name="Group 54"/>
          <p:cNvGrpSpPr>
            <a:grpSpLocks/>
          </p:cNvGrpSpPr>
          <p:nvPr/>
        </p:nvGrpSpPr>
        <p:grpSpPr bwMode="auto">
          <a:xfrm>
            <a:off x="8262938" y="2401888"/>
            <a:ext cx="1349375" cy="704850"/>
            <a:chOff x="5004" y="976"/>
            <a:chExt cx="604" cy="444"/>
          </a:xfrm>
        </p:grpSpPr>
        <p:sp>
          <p:nvSpPr>
            <p:cNvPr id="57" name="Line 55"/>
            <p:cNvSpPr>
              <a:spLocks noChangeShapeType="1"/>
            </p:cNvSpPr>
            <p:nvPr/>
          </p:nvSpPr>
          <p:spPr bwMode="auto">
            <a:xfrm>
              <a:off x="5004" y="1420"/>
              <a:ext cx="604" cy="0"/>
            </a:xfrm>
            <a:prstGeom prst="line">
              <a:avLst/>
            </a:prstGeom>
            <a:noFill/>
            <a:ln w="635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8" name="Line 56"/>
            <p:cNvSpPr>
              <a:spLocks noChangeShapeType="1"/>
            </p:cNvSpPr>
            <p:nvPr/>
          </p:nvSpPr>
          <p:spPr bwMode="auto">
            <a:xfrm flipV="1">
              <a:off x="5604" y="976"/>
              <a:ext cx="0" cy="444"/>
            </a:xfrm>
            <a:prstGeom prst="line">
              <a:avLst/>
            </a:prstGeom>
            <a:noFill/>
            <a:ln w="635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59" name="Group 57"/>
          <p:cNvGrpSpPr>
            <a:grpSpLocks/>
          </p:cNvGrpSpPr>
          <p:nvPr/>
        </p:nvGrpSpPr>
        <p:grpSpPr bwMode="auto">
          <a:xfrm>
            <a:off x="6453188" y="2903538"/>
            <a:ext cx="1681162" cy="92075"/>
            <a:chOff x="3804" y="1248"/>
            <a:chExt cx="978" cy="58"/>
          </a:xfrm>
        </p:grpSpPr>
        <p:sp>
          <p:nvSpPr>
            <p:cNvPr id="60" name="Rectangle 58"/>
            <p:cNvSpPr>
              <a:spLocks noChangeArrowheads="1"/>
            </p:cNvSpPr>
            <p:nvPr/>
          </p:nvSpPr>
          <p:spPr bwMode="auto">
            <a:xfrm rot="4604">
              <a:off x="3837" y="1248"/>
              <a:ext cx="920" cy="5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auto">
            <a:xfrm rot="4604">
              <a:off x="3804" y="1249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auto">
            <a:xfrm rot="4604">
              <a:off x="4726" y="1249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63" name="Text Box 61"/>
          <p:cNvSpPr txBox="1">
            <a:spLocks noChangeArrowheads="1"/>
          </p:cNvSpPr>
          <p:nvPr/>
        </p:nvSpPr>
        <p:spPr bwMode="auto">
          <a:xfrm>
            <a:off x="6016625" y="170815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GB" altLang="en-US" sz="1200" b="0" dirty="0">
                <a:latin typeface="Times New Roman" panose="02020603050405020304" pitchFamily="18" charset="0"/>
              </a:rPr>
              <a:t>storage bin for shredded tyres</a:t>
            </a:r>
          </a:p>
        </p:txBody>
      </p:sp>
      <p:sp>
        <p:nvSpPr>
          <p:cNvPr id="64" name="Text Box 62"/>
          <p:cNvSpPr txBox="1">
            <a:spLocks noChangeArrowheads="1"/>
          </p:cNvSpPr>
          <p:nvPr/>
        </p:nvSpPr>
        <p:spPr bwMode="auto">
          <a:xfrm>
            <a:off x="8616950" y="3211513"/>
            <a:ext cx="854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GB" altLang="en-US" sz="1000" b="0" dirty="0">
                <a:latin typeface="Times New Roman" panose="02020603050405020304" pitchFamily="18" charset="0"/>
              </a:rPr>
              <a:t>storage box for complete tyres</a:t>
            </a:r>
          </a:p>
        </p:txBody>
      </p:sp>
      <p:grpSp>
        <p:nvGrpSpPr>
          <p:cNvPr id="65" name="Group 63"/>
          <p:cNvGrpSpPr>
            <a:grpSpLocks/>
          </p:cNvGrpSpPr>
          <p:nvPr/>
        </p:nvGrpSpPr>
        <p:grpSpPr bwMode="auto">
          <a:xfrm rot="1821281">
            <a:off x="7127875" y="4641850"/>
            <a:ext cx="204788" cy="246063"/>
            <a:chOff x="2208" y="3288"/>
            <a:chExt cx="158" cy="384"/>
          </a:xfrm>
        </p:grpSpPr>
        <p:sp>
          <p:nvSpPr>
            <p:cNvPr id="66" name="AutoShape 64"/>
            <p:cNvSpPr>
              <a:spLocks noChangeArrowheads="1"/>
            </p:cNvSpPr>
            <p:nvPr/>
          </p:nvSpPr>
          <p:spPr bwMode="auto">
            <a:xfrm>
              <a:off x="2208" y="3288"/>
              <a:ext cx="128" cy="384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7" name="AutoShape 65"/>
            <p:cNvSpPr>
              <a:spLocks noChangeArrowheads="1"/>
            </p:cNvSpPr>
            <p:nvPr/>
          </p:nvSpPr>
          <p:spPr bwMode="auto">
            <a:xfrm>
              <a:off x="2238" y="3288"/>
              <a:ext cx="128" cy="384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68" name="Group 66"/>
          <p:cNvGrpSpPr>
            <a:grpSpLocks/>
          </p:cNvGrpSpPr>
          <p:nvPr/>
        </p:nvGrpSpPr>
        <p:grpSpPr bwMode="auto">
          <a:xfrm>
            <a:off x="9120188" y="2635250"/>
            <a:ext cx="234950" cy="233363"/>
            <a:chOff x="2208" y="3288"/>
            <a:chExt cx="158" cy="384"/>
          </a:xfrm>
        </p:grpSpPr>
        <p:sp>
          <p:nvSpPr>
            <p:cNvPr id="69" name="AutoShape 67"/>
            <p:cNvSpPr>
              <a:spLocks noChangeArrowheads="1"/>
            </p:cNvSpPr>
            <p:nvPr/>
          </p:nvSpPr>
          <p:spPr bwMode="auto">
            <a:xfrm>
              <a:off x="2208" y="3288"/>
              <a:ext cx="128" cy="384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70" name="AutoShape 68"/>
            <p:cNvSpPr>
              <a:spLocks noChangeArrowheads="1"/>
            </p:cNvSpPr>
            <p:nvPr/>
          </p:nvSpPr>
          <p:spPr bwMode="auto">
            <a:xfrm>
              <a:off x="2238" y="3288"/>
              <a:ext cx="128" cy="384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71" name="Group 69"/>
          <p:cNvGrpSpPr>
            <a:grpSpLocks/>
          </p:cNvGrpSpPr>
          <p:nvPr/>
        </p:nvGrpSpPr>
        <p:grpSpPr bwMode="auto">
          <a:xfrm rot="-2164327">
            <a:off x="9128125" y="2859088"/>
            <a:ext cx="274638" cy="190500"/>
            <a:chOff x="2208" y="3288"/>
            <a:chExt cx="158" cy="384"/>
          </a:xfrm>
        </p:grpSpPr>
        <p:sp>
          <p:nvSpPr>
            <p:cNvPr id="72" name="AutoShape 70"/>
            <p:cNvSpPr>
              <a:spLocks noChangeArrowheads="1"/>
            </p:cNvSpPr>
            <p:nvPr/>
          </p:nvSpPr>
          <p:spPr bwMode="auto">
            <a:xfrm>
              <a:off x="2208" y="3288"/>
              <a:ext cx="128" cy="384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73" name="AutoShape 71"/>
            <p:cNvSpPr>
              <a:spLocks noChangeArrowheads="1"/>
            </p:cNvSpPr>
            <p:nvPr/>
          </p:nvSpPr>
          <p:spPr bwMode="auto">
            <a:xfrm>
              <a:off x="2238" y="3288"/>
              <a:ext cx="128" cy="384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74" name="Group 72"/>
          <p:cNvGrpSpPr>
            <a:grpSpLocks/>
          </p:cNvGrpSpPr>
          <p:nvPr/>
        </p:nvGrpSpPr>
        <p:grpSpPr bwMode="auto">
          <a:xfrm>
            <a:off x="9385300" y="2874963"/>
            <a:ext cx="152400" cy="192087"/>
            <a:chOff x="2208" y="3288"/>
            <a:chExt cx="158" cy="384"/>
          </a:xfrm>
        </p:grpSpPr>
        <p:sp>
          <p:nvSpPr>
            <p:cNvPr id="75" name="AutoShape 73"/>
            <p:cNvSpPr>
              <a:spLocks noChangeArrowheads="1"/>
            </p:cNvSpPr>
            <p:nvPr/>
          </p:nvSpPr>
          <p:spPr bwMode="auto">
            <a:xfrm>
              <a:off x="2208" y="3288"/>
              <a:ext cx="128" cy="384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76" name="AutoShape 74"/>
            <p:cNvSpPr>
              <a:spLocks noChangeArrowheads="1"/>
            </p:cNvSpPr>
            <p:nvPr/>
          </p:nvSpPr>
          <p:spPr bwMode="auto">
            <a:xfrm>
              <a:off x="2238" y="3288"/>
              <a:ext cx="128" cy="384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77" name="Group 75"/>
          <p:cNvGrpSpPr>
            <a:grpSpLocks/>
          </p:cNvGrpSpPr>
          <p:nvPr/>
        </p:nvGrpSpPr>
        <p:grpSpPr bwMode="auto">
          <a:xfrm rot="16072546">
            <a:off x="8963025" y="2846388"/>
            <a:ext cx="198438" cy="252412"/>
            <a:chOff x="2208" y="3288"/>
            <a:chExt cx="158" cy="384"/>
          </a:xfrm>
        </p:grpSpPr>
        <p:sp>
          <p:nvSpPr>
            <p:cNvPr id="78" name="AutoShape 76"/>
            <p:cNvSpPr>
              <a:spLocks noChangeArrowheads="1"/>
            </p:cNvSpPr>
            <p:nvPr/>
          </p:nvSpPr>
          <p:spPr bwMode="auto">
            <a:xfrm>
              <a:off x="2208" y="3288"/>
              <a:ext cx="128" cy="384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79" name="AutoShape 77"/>
            <p:cNvSpPr>
              <a:spLocks noChangeArrowheads="1"/>
            </p:cNvSpPr>
            <p:nvPr/>
          </p:nvSpPr>
          <p:spPr bwMode="auto">
            <a:xfrm>
              <a:off x="2238" y="3288"/>
              <a:ext cx="128" cy="384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80" name="Group 78"/>
          <p:cNvGrpSpPr>
            <a:grpSpLocks/>
          </p:cNvGrpSpPr>
          <p:nvPr/>
        </p:nvGrpSpPr>
        <p:grpSpPr bwMode="auto">
          <a:xfrm>
            <a:off x="9271000" y="2703513"/>
            <a:ext cx="153988" cy="192087"/>
            <a:chOff x="2208" y="3288"/>
            <a:chExt cx="158" cy="384"/>
          </a:xfrm>
        </p:grpSpPr>
        <p:sp>
          <p:nvSpPr>
            <p:cNvPr id="81" name="AutoShape 79"/>
            <p:cNvSpPr>
              <a:spLocks noChangeArrowheads="1"/>
            </p:cNvSpPr>
            <p:nvPr/>
          </p:nvSpPr>
          <p:spPr bwMode="auto">
            <a:xfrm>
              <a:off x="2208" y="3288"/>
              <a:ext cx="128" cy="384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2" name="AutoShape 80"/>
            <p:cNvSpPr>
              <a:spLocks noChangeArrowheads="1"/>
            </p:cNvSpPr>
            <p:nvPr/>
          </p:nvSpPr>
          <p:spPr bwMode="auto">
            <a:xfrm>
              <a:off x="2238" y="3288"/>
              <a:ext cx="128" cy="384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83" name="Group 81"/>
          <p:cNvGrpSpPr>
            <a:grpSpLocks/>
          </p:cNvGrpSpPr>
          <p:nvPr/>
        </p:nvGrpSpPr>
        <p:grpSpPr bwMode="auto">
          <a:xfrm>
            <a:off x="9326563" y="2586038"/>
            <a:ext cx="219075" cy="100012"/>
            <a:chOff x="4647" y="1561"/>
            <a:chExt cx="518" cy="124"/>
          </a:xfrm>
        </p:grpSpPr>
        <p:sp>
          <p:nvSpPr>
            <p:cNvPr id="84" name="AutoShape 82"/>
            <p:cNvSpPr>
              <a:spLocks noChangeArrowheads="1"/>
            </p:cNvSpPr>
            <p:nvPr/>
          </p:nvSpPr>
          <p:spPr bwMode="auto">
            <a:xfrm>
              <a:off x="4650" y="1617"/>
              <a:ext cx="513" cy="68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5" name="AutoShape 83"/>
            <p:cNvSpPr>
              <a:spLocks noChangeArrowheads="1"/>
            </p:cNvSpPr>
            <p:nvPr/>
          </p:nvSpPr>
          <p:spPr bwMode="auto">
            <a:xfrm>
              <a:off x="4650" y="1561"/>
              <a:ext cx="513" cy="68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6" name="Freeform 84"/>
            <p:cNvSpPr>
              <a:spLocks/>
            </p:cNvSpPr>
            <p:nvPr/>
          </p:nvSpPr>
          <p:spPr bwMode="auto">
            <a:xfrm>
              <a:off x="4647" y="1593"/>
              <a:ext cx="518" cy="92"/>
            </a:xfrm>
            <a:custGeom>
              <a:avLst/>
              <a:gdLst>
                <a:gd name="T0" fmla="*/ 0 w 518"/>
                <a:gd name="T1" fmla="*/ 2 h 92"/>
                <a:gd name="T2" fmla="*/ 3 w 518"/>
                <a:gd name="T3" fmla="*/ 56 h 92"/>
                <a:gd name="T4" fmla="*/ 30 w 518"/>
                <a:gd name="T5" fmla="*/ 75 h 92"/>
                <a:gd name="T6" fmla="*/ 101 w 518"/>
                <a:gd name="T7" fmla="*/ 84 h 92"/>
                <a:gd name="T8" fmla="*/ 153 w 518"/>
                <a:gd name="T9" fmla="*/ 90 h 92"/>
                <a:gd name="T10" fmla="*/ 288 w 518"/>
                <a:gd name="T11" fmla="*/ 92 h 92"/>
                <a:gd name="T12" fmla="*/ 444 w 518"/>
                <a:gd name="T13" fmla="*/ 83 h 92"/>
                <a:gd name="T14" fmla="*/ 486 w 518"/>
                <a:gd name="T15" fmla="*/ 74 h 92"/>
                <a:gd name="T16" fmla="*/ 509 w 518"/>
                <a:gd name="T17" fmla="*/ 66 h 92"/>
                <a:gd name="T18" fmla="*/ 516 w 518"/>
                <a:gd name="T19" fmla="*/ 57 h 92"/>
                <a:gd name="T20" fmla="*/ 518 w 518"/>
                <a:gd name="T21" fmla="*/ 0 h 92"/>
                <a:gd name="T22" fmla="*/ 504 w 518"/>
                <a:gd name="T23" fmla="*/ 12 h 92"/>
                <a:gd name="T24" fmla="*/ 465 w 518"/>
                <a:gd name="T25" fmla="*/ 23 h 92"/>
                <a:gd name="T26" fmla="*/ 384 w 518"/>
                <a:gd name="T27" fmla="*/ 35 h 92"/>
                <a:gd name="T28" fmla="*/ 279 w 518"/>
                <a:gd name="T29" fmla="*/ 36 h 92"/>
                <a:gd name="T30" fmla="*/ 203 w 518"/>
                <a:gd name="T31" fmla="*/ 36 h 92"/>
                <a:gd name="T32" fmla="*/ 132 w 518"/>
                <a:gd name="T33" fmla="*/ 32 h 92"/>
                <a:gd name="T34" fmla="*/ 81 w 518"/>
                <a:gd name="T35" fmla="*/ 29 h 92"/>
                <a:gd name="T36" fmla="*/ 36 w 518"/>
                <a:gd name="T37" fmla="*/ 26 h 92"/>
                <a:gd name="T38" fmla="*/ 18 w 518"/>
                <a:gd name="T39" fmla="*/ 17 h 92"/>
                <a:gd name="T40" fmla="*/ 0 w 518"/>
                <a:gd name="T41" fmla="*/ 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92">
                  <a:moveTo>
                    <a:pt x="0" y="2"/>
                  </a:moveTo>
                  <a:lnTo>
                    <a:pt x="3" y="56"/>
                  </a:lnTo>
                  <a:lnTo>
                    <a:pt x="30" y="75"/>
                  </a:lnTo>
                  <a:lnTo>
                    <a:pt x="101" y="84"/>
                  </a:lnTo>
                  <a:lnTo>
                    <a:pt x="153" y="90"/>
                  </a:lnTo>
                  <a:lnTo>
                    <a:pt x="288" y="92"/>
                  </a:lnTo>
                  <a:lnTo>
                    <a:pt x="444" y="83"/>
                  </a:lnTo>
                  <a:lnTo>
                    <a:pt x="486" y="74"/>
                  </a:lnTo>
                  <a:lnTo>
                    <a:pt x="509" y="66"/>
                  </a:lnTo>
                  <a:lnTo>
                    <a:pt x="516" y="57"/>
                  </a:lnTo>
                  <a:lnTo>
                    <a:pt x="518" y="0"/>
                  </a:lnTo>
                  <a:lnTo>
                    <a:pt x="504" y="12"/>
                  </a:lnTo>
                  <a:lnTo>
                    <a:pt x="465" y="23"/>
                  </a:lnTo>
                  <a:lnTo>
                    <a:pt x="384" y="35"/>
                  </a:lnTo>
                  <a:lnTo>
                    <a:pt x="279" y="36"/>
                  </a:lnTo>
                  <a:lnTo>
                    <a:pt x="203" y="36"/>
                  </a:lnTo>
                  <a:lnTo>
                    <a:pt x="132" y="32"/>
                  </a:lnTo>
                  <a:lnTo>
                    <a:pt x="81" y="29"/>
                  </a:lnTo>
                  <a:lnTo>
                    <a:pt x="36" y="26"/>
                  </a:lnTo>
                  <a:lnTo>
                    <a:pt x="18" y="1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87" name="Group 85"/>
          <p:cNvGrpSpPr>
            <a:grpSpLocks/>
          </p:cNvGrpSpPr>
          <p:nvPr/>
        </p:nvGrpSpPr>
        <p:grpSpPr bwMode="auto">
          <a:xfrm>
            <a:off x="8712200" y="2974975"/>
            <a:ext cx="219075" cy="100013"/>
            <a:chOff x="4647" y="1561"/>
            <a:chExt cx="518" cy="124"/>
          </a:xfrm>
        </p:grpSpPr>
        <p:sp>
          <p:nvSpPr>
            <p:cNvPr id="88" name="AutoShape 86"/>
            <p:cNvSpPr>
              <a:spLocks noChangeArrowheads="1"/>
            </p:cNvSpPr>
            <p:nvPr/>
          </p:nvSpPr>
          <p:spPr bwMode="auto">
            <a:xfrm>
              <a:off x="4650" y="1617"/>
              <a:ext cx="513" cy="68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9" name="AutoShape 87"/>
            <p:cNvSpPr>
              <a:spLocks noChangeArrowheads="1"/>
            </p:cNvSpPr>
            <p:nvPr/>
          </p:nvSpPr>
          <p:spPr bwMode="auto">
            <a:xfrm>
              <a:off x="4650" y="1561"/>
              <a:ext cx="513" cy="68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90" name="Freeform 88"/>
            <p:cNvSpPr>
              <a:spLocks/>
            </p:cNvSpPr>
            <p:nvPr/>
          </p:nvSpPr>
          <p:spPr bwMode="auto">
            <a:xfrm>
              <a:off x="4647" y="1593"/>
              <a:ext cx="518" cy="92"/>
            </a:xfrm>
            <a:custGeom>
              <a:avLst/>
              <a:gdLst>
                <a:gd name="T0" fmla="*/ 0 w 518"/>
                <a:gd name="T1" fmla="*/ 2 h 92"/>
                <a:gd name="T2" fmla="*/ 3 w 518"/>
                <a:gd name="T3" fmla="*/ 56 h 92"/>
                <a:gd name="T4" fmla="*/ 30 w 518"/>
                <a:gd name="T5" fmla="*/ 75 h 92"/>
                <a:gd name="T6" fmla="*/ 101 w 518"/>
                <a:gd name="T7" fmla="*/ 84 h 92"/>
                <a:gd name="T8" fmla="*/ 153 w 518"/>
                <a:gd name="T9" fmla="*/ 90 h 92"/>
                <a:gd name="T10" fmla="*/ 288 w 518"/>
                <a:gd name="T11" fmla="*/ 92 h 92"/>
                <a:gd name="T12" fmla="*/ 444 w 518"/>
                <a:gd name="T13" fmla="*/ 83 h 92"/>
                <a:gd name="T14" fmla="*/ 486 w 518"/>
                <a:gd name="T15" fmla="*/ 74 h 92"/>
                <a:gd name="T16" fmla="*/ 509 w 518"/>
                <a:gd name="T17" fmla="*/ 66 h 92"/>
                <a:gd name="T18" fmla="*/ 516 w 518"/>
                <a:gd name="T19" fmla="*/ 57 h 92"/>
                <a:gd name="T20" fmla="*/ 518 w 518"/>
                <a:gd name="T21" fmla="*/ 0 h 92"/>
                <a:gd name="T22" fmla="*/ 504 w 518"/>
                <a:gd name="T23" fmla="*/ 12 h 92"/>
                <a:gd name="T24" fmla="*/ 465 w 518"/>
                <a:gd name="T25" fmla="*/ 23 h 92"/>
                <a:gd name="T26" fmla="*/ 384 w 518"/>
                <a:gd name="T27" fmla="*/ 35 h 92"/>
                <a:gd name="T28" fmla="*/ 279 w 518"/>
                <a:gd name="T29" fmla="*/ 36 h 92"/>
                <a:gd name="T30" fmla="*/ 203 w 518"/>
                <a:gd name="T31" fmla="*/ 36 h 92"/>
                <a:gd name="T32" fmla="*/ 132 w 518"/>
                <a:gd name="T33" fmla="*/ 32 h 92"/>
                <a:gd name="T34" fmla="*/ 81 w 518"/>
                <a:gd name="T35" fmla="*/ 29 h 92"/>
                <a:gd name="T36" fmla="*/ 36 w 518"/>
                <a:gd name="T37" fmla="*/ 26 h 92"/>
                <a:gd name="T38" fmla="*/ 18 w 518"/>
                <a:gd name="T39" fmla="*/ 17 h 92"/>
                <a:gd name="T40" fmla="*/ 0 w 518"/>
                <a:gd name="T41" fmla="*/ 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92">
                  <a:moveTo>
                    <a:pt x="0" y="2"/>
                  </a:moveTo>
                  <a:lnTo>
                    <a:pt x="3" y="56"/>
                  </a:lnTo>
                  <a:lnTo>
                    <a:pt x="30" y="75"/>
                  </a:lnTo>
                  <a:lnTo>
                    <a:pt x="101" y="84"/>
                  </a:lnTo>
                  <a:lnTo>
                    <a:pt x="153" y="90"/>
                  </a:lnTo>
                  <a:lnTo>
                    <a:pt x="288" y="92"/>
                  </a:lnTo>
                  <a:lnTo>
                    <a:pt x="444" y="83"/>
                  </a:lnTo>
                  <a:lnTo>
                    <a:pt x="486" y="74"/>
                  </a:lnTo>
                  <a:lnTo>
                    <a:pt x="509" y="66"/>
                  </a:lnTo>
                  <a:lnTo>
                    <a:pt x="516" y="57"/>
                  </a:lnTo>
                  <a:lnTo>
                    <a:pt x="518" y="0"/>
                  </a:lnTo>
                  <a:lnTo>
                    <a:pt x="504" y="12"/>
                  </a:lnTo>
                  <a:lnTo>
                    <a:pt x="465" y="23"/>
                  </a:lnTo>
                  <a:lnTo>
                    <a:pt x="384" y="35"/>
                  </a:lnTo>
                  <a:lnTo>
                    <a:pt x="279" y="36"/>
                  </a:lnTo>
                  <a:lnTo>
                    <a:pt x="203" y="36"/>
                  </a:lnTo>
                  <a:lnTo>
                    <a:pt x="132" y="32"/>
                  </a:lnTo>
                  <a:lnTo>
                    <a:pt x="81" y="29"/>
                  </a:lnTo>
                  <a:lnTo>
                    <a:pt x="36" y="26"/>
                  </a:lnTo>
                  <a:lnTo>
                    <a:pt x="18" y="1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91" name="Group 89"/>
          <p:cNvGrpSpPr>
            <a:grpSpLocks/>
          </p:cNvGrpSpPr>
          <p:nvPr/>
        </p:nvGrpSpPr>
        <p:grpSpPr bwMode="auto">
          <a:xfrm>
            <a:off x="9266238" y="2971800"/>
            <a:ext cx="219075" cy="100013"/>
            <a:chOff x="4647" y="1561"/>
            <a:chExt cx="518" cy="124"/>
          </a:xfrm>
        </p:grpSpPr>
        <p:sp>
          <p:nvSpPr>
            <p:cNvPr id="92" name="AutoShape 90"/>
            <p:cNvSpPr>
              <a:spLocks noChangeArrowheads="1"/>
            </p:cNvSpPr>
            <p:nvPr/>
          </p:nvSpPr>
          <p:spPr bwMode="auto">
            <a:xfrm>
              <a:off x="4650" y="1617"/>
              <a:ext cx="513" cy="68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93" name="AutoShape 91"/>
            <p:cNvSpPr>
              <a:spLocks noChangeArrowheads="1"/>
            </p:cNvSpPr>
            <p:nvPr/>
          </p:nvSpPr>
          <p:spPr bwMode="auto">
            <a:xfrm>
              <a:off x="4650" y="1561"/>
              <a:ext cx="513" cy="68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94" name="Freeform 92"/>
            <p:cNvSpPr>
              <a:spLocks/>
            </p:cNvSpPr>
            <p:nvPr/>
          </p:nvSpPr>
          <p:spPr bwMode="auto">
            <a:xfrm>
              <a:off x="4647" y="1593"/>
              <a:ext cx="518" cy="92"/>
            </a:xfrm>
            <a:custGeom>
              <a:avLst/>
              <a:gdLst>
                <a:gd name="T0" fmla="*/ 0 w 518"/>
                <a:gd name="T1" fmla="*/ 2 h 92"/>
                <a:gd name="T2" fmla="*/ 3 w 518"/>
                <a:gd name="T3" fmla="*/ 56 h 92"/>
                <a:gd name="T4" fmla="*/ 30 w 518"/>
                <a:gd name="T5" fmla="*/ 75 h 92"/>
                <a:gd name="T6" fmla="*/ 101 w 518"/>
                <a:gd name="T7" fmla="*/ 84 h 92"/>
                <a:gd name="T8" fmla="*/ 153 w 518"/>
                <a:gd name="T9" fmla="*/ 90 h 92"/>
                <a:gd name="T10" fmla="*/ 288 w 518"/>
                <a:gd name="T11" fmla="*/ 92 h 92"/>
                <a:gd name="T12" fmla="*/ 444 w 518"/>
                <a:gd name="T13" fmla="*/ 83 h 92"/>
                <a:gd name="T14" fmla="*/ 486 w 518"/>
                <a:gd name="T15" fmla="*/ 74 h 92"/>
                <a:gd name="T16" fmla="*/ 509 w 518"/>
                <a:gd name="T17" fmla="*/ 66 h 92"/>
                <a:gd name="T18" fmla="*/ 516 w 518"/>
                <a:gd name="T19" fmla="*/ 57 h 92"/>
                <a:gd name="T20" fmla="*/ 518 w 518"/>
                <a:gd name="T21" fmla="*/ 0 h 92"/>
                <a:gd name="T22" fmla="*/ 504 w 518"/>
                <a:gd name="T23" fmla="*/ 12 h 92"/>
                <a:gd name="T24" fmla="*/ 465 w 518"/>
                <a:gd name="T25" fmla="*/ 23 h 92"/>
                <a:gd name="T26" fmla="*/ 384 w 518"/>
                <a:gd name="T27" fmla="*/ 35 h 92"/>
                <a:gd name="T28" fmla="*/ 279 w 518"/>
                <a:gd name="T29" fmla="*/ 36 h 92"/>
                <a:gd name="T30" fmla="*/ 203 w 518"/>
                <a:gd name="T31" fmla="*/ 36 h 92"/>
                <a:gd name="T32" fmla="*/ 132 w 518"/>
                <a:gd name="T33" fmla="*/ 32 h 92"/>
                <a:gd name="T34" fmla="*/ 81 w 518"/>
                <a:gd name="T35" fmla="*/ 29 h 92"/>
                <a:gd name="T36" fmla="*/ 36 w 518"/>
                <a:gd name="T37" fmla="*/ 26 h 92"/>
                <a:gd name="T38" fmla="*/ 18 w 518"/>
                <a:gd name="T39" fmla="*/ 17 h 92"/>
                <a:gd name="T40" fmla="*/ 0 w 518"/>
                <a:gd name="T41" fmla="*/ 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92">
                  <a:moveTo>
                    <a:pt x="0" y="2"/>
                  </a:moveTo>
                  <a:lnTo>
                    <a:pt x="3" y="56"/>
                  </a:lnTo>
                  <a:lnTo>
                    <a:pt x="30" y="75"/>
                  </a:lnTo>
                  <a:lnTo>
                    <a:pt x="101" y="84"/>
                  </a:lnTo>
                  <a:lnTo>
                    <a:pt x="153" y="90"/>
                  </a:lnTo>
                  <a:lnTo>
                    <a:pt x="288" y="92"/>
                  </a:lnTo>
                  <a:lnTo>
                    <a:pt x="444" y="83"/>
                  </a:lnTo>
                  <a:lnTo>
                    <a:pt x="486" y="74"/>
                  </a:lnTo>
                  <a:lnTo>
                    <a:pt x="509" y="66"/>
                  </a:lnTo>
                  <a:lnTo>
                    <a:pt x="516" y="57"/>
                  </a:lnTo>
                  <a:lnTo>
                    <a:pt x="518" y="0"/>
                  </a:lnTo>
                  <a:lnTo>
                    <a:pt x="504" y="12"/>
                  </a:lnTo>
                  <a:lnTo>
                    <a:pt x="465" y="23"/>
                  </a:lnTo>
                  <a:lnTo>
                    <a:pt x="384" y="35"/>
                  </a:lnTo>
                  <a:lnTo>
                    <a:pt x="279" y="36"/>
                  </a:lnTo>
                  <a:lnTo>
                    <a:pt x="203" y="36"/>
                  </a:lnTo>
                  <a:lnTo>
                    <a:pt x="132" y="32"/>
                  </a:lnTo>
                  <a:lnTo>
                    <a:pt x="81" y="29"/>
                  </a:lnTo>
                  <a:lnTo>
                    <a:pt x="36" y="26"/>
                  </a:lnTo>
                  <a:lnTo>
                    <a:pt x="18" y="1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95" name="Group 93"/>
          <p:cNvGrpSpPr>
            <a:grpSpLocks/>
          </p:cNvGrpSpPr>
          <p:nvPr/>
        </p:nvGrpSpPr>
        <p:grpSpPr bwMode="auto">
          <a:xfrm>
            <a:off x="9412288" y="2679700"/>
            <a:ext cx="153987" cy="192088"/>
            <a:chOff x="2208" y="3288"/>
            <a:chExt cx="158" cy="384"/>
          </a:xfrm>
        </p:grpSpPr>
        <p:sp>
          <p:nvSpPr>
            <p:cNvPr id="96" name="AutoShape 94"/>
            <p:cNvSpPr>
              <a:spLocks noChangeArrowheads="1"/>
            </p:cNvSpPr>
            <p:nvPr/>
          </p:nvSpPr>
          <p:spPr bwMode="auto">
            <a:xfrm>
              <a:off x="2208" y="3288"/>
              <a:ext cx="128" cy="384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97" name="AutoShape 95"/>
            <p:cNvSpPr>
              <a:spLocks noChangeArrowheads="1"/>
            </p:cNvSpPr>
            <p:nvPr/>
          </p:nvSpPr>
          <p:spPr bwMode="auto">
            <a:xfrm>
              <a:off x="2238" y="3288"/>
              <a:ext cx="128" cy="384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98" name="Line 96"/>
          <p:cNvSpPr>
            <a:spLocks noChangeShapeType="1"/>
          </p:cNvSpPr>
          <p:nvPr/>
        </p:nvSpPr>
        <p:spPr bwMode="auto">
          <a:xfrm>
            <a:off x="5159375" y="2127250"/>
            <a:ext cx="1588" cy="147955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IN"/>
          </a:p>
        </p:txBody>
      </p:sp>
      <p:sp>
        <p:nvSpPr>
          <p:cNvPr id="99" name="Line 97"/>
          <p:cNvSpPr>
            <a:spLocks noChangeShapeType="1"/>
          </p:cNvSpPr>
          <p:nvPr/>
        </p:nvSpPr>
        <p:spPr bwMode="auto">
          <a:xfrm flipH="1">
            <a:off x="7894638" y="2603500"/>
            <a:ext cx="9906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IN"/>
          </a:p>
        </p:txBody>
      </p:sp>
      <p:grpSp>
        <p:nvGrpSpPr>
          <p:cNvPr id="100" name="Group 98"/>
          <p:cNvGrpSpPr>
            <a:grpSpLocks/>
          </p:cNvGrpSpPr>
          <p:nvPr/>
        </p:nvGrpSpPr>
        <p:grpSpPr bwMode="auto">
          <a:xfrm>
            <a:off x="5768975" y="2635250"/>
            <a:ext cx="288925" cy="393700"/>
            <a:chOff x="3362" y="1716"/>
            <a:chExt cx="168" cy="248"/>
          </a:xfrm>
        </p:grpSpPr>
        <p:sp>
          <p:nvSpPr>
            <p:cNvPr id="101" name="AutoShape 99"/>
            <p:cNvSpPr>
              <a:spLocks noChangeArrowheads="1"/>
            </p:cNvSpPr>
            <p:nvPr/>
          </p:nvSpPr>
          <p:spPr bwMode="auto">
            <a:xfrm>
              <a:off x="3392" y="1876"/>
              <a:ext cx="112" cy="88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2" name="Rectangle 100"/>
            <p:cNvSpPr>
              <a:spLocks noChangeArrowheads="1"/>
            </p:cNvSpPr>
            <p:nvPr/>
          </p:nvSpPr>
          <p:spPr bwMode="auto">
            <a:xfrm>
              <a:off x="3362" y="1824"/>
              <a:ext cx="168" cy="5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3" name="Rectangle 101"/>
            <p:cNvSpPr>
              <a:spLocks noChangeArrowheads="1"/>
            </p:cNvSpPr>
            <p:nvPr/>
          </p:nvSpPr>
          <p:spPr bwMode="auto">
            <a:xfrm>
              <a:off x="3408" y="1716"/>
              <a:ext cx="82" cy="10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104" name="Text Box 102"/>
          <p:cNvSpPr txBox="1">
            <a:spLocks noChangeArrowheads="1"/>
          </p:cNvSpPr>
          <p:nvPr/>
        </p:nvSpPr>
        <p:spPr bwMode="auto">
          <a:xfrm>
            <a:off x="5480050" y="2409825"/>
            <a:ext cx="9858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GB" altLang="en-US" sz="1200" b="0" dirty="0">
                <a:latin typeface="Times New Roman" panose="02020603050405020304" pitchFamily="18" charset="0"/>
              </a:rPr>
              <a:t>Photo sensor</a:t>
            </a:r>
          </a:p>
        </p:txBody>
      </p:sp>
      <p:sp>
        <p:nvSpPr>
          <p:cNvPr id="105" name="Line 103"/>
          <p:cNvSpPr>
            <a:spLocks noChangeShapeType="1"/>
          </p:cNvSpPr>
          <p:nvPr/>
        </p:nvSpPr>
        <p:spPr bwMode="auto">
          <a:xfrm>
            <a:off x="5916613" y="3038475"/>
            <a:ext cx="0" cy="136525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IN"/>
          </a:p>
        </p:txBody>
      </p:sp>
      <p:sp>
        <p:nvSpPr>
          <p:cNvPr id="106" name="Text Box 105"/>
          <p:cNvSpPr txBox="1">
            <a:spLocks noChangeArrowheads="1"/>
          </p:cNvSpPr>
          <p:nvPr/>
        </p:nvSpPr>
        <p:spPr bwMode="auto">
          <a:xfrm>
            <a:off x="5289550" y="5127625"/>
            <a:ext cx="13287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altLang="en-US" sz="1200" b="0" dirty="0">
                <a:latin typeface="Times New Roman" panose="02020603050405020304" pitchFamily="18" charset="0"/>
              </a:rPr>
              <a:t>Double flap system with               Pneumatic flaps</a:t>
            </a:r>
          </a:p>
        </p:txBody>
      </p:sp>
      <p:grpSp>
        <p:nvGrpSpPr>
          <p:cNvPr id="107" name="Group 106"/>
          <p:cNvGrpSpPr>
            <a:grpSpLocks/>
          </p:cNvGrpSpPr>
          <p:nvPr/>
        </p:nvGrpSpPr>
        <p:grpSpPr bwMode="auto">
          <a:xfrm>
            <a:off x="4484688" y="1641475"/>
            <a:ext cx="1506537" cy="603250"/>
            <a:chOff x="2637" y="954"/>
            <a:chExt cx="949" cy="380"/>
          </a:xfrm>
        </p:grpSpPr>
        <p:sp>
          <p:nvSpPr>
            <p:cNvPr id="108" name="AutoShape 107"/>
            <p:cNvSpPr>
              <a:spLocks noChangeArrowheads="1"/>
            </p:cNvSpPr>
            <p:nvPr/>
          </p:nvSpPr>
          <p:spPr bwMode="auto">
            <a:xfrm>
              <a:off x="2637" y="954"/>
              <a:ext cx="949" cy="380"/>
            </a:xfrm>
            <a:custGeom>
              <a:avLst/>
              <a:gdLst>
                <a:gd name="G0" fmla="+- 6390 0 0"/>
                <a:gd name="G1" fmla="+- 21600 0 6390"/>
                <a:gd name="G2" fmla="*/ 6390 1 2"/>
                <a:gd name="G3" fmla="+- 21600 0 G2"/>
                <a:gd name="G4" fmla="+/ 6390 21600 2"/>
                <a:gd name="G5" fmla="+/ G1 0 2"/>
                <a:gd name="G6" fmla="*/ 21600 21600 6390"/>
                <a:gd name="G7" fmla="*/ G6 1 2"/>
                <a:gd name="G8" fmla="+- 21600 0 G7"/>
                <a:gd name="G9" fmla="*/ 21600 1 2"/>
                <a:gd name="G10" fmla="+- 6390 0 G9"/>
                <a:gd name="G11" fmla="?: G10 G8 0"/>
                <a:gd name="G12" fmla="?: G10 G7 21600"/>
                <a:gd name="T0" fmla="*/ 18405 w 21600"/>
                <a:gd name="T1" fmla="*/ 10800 h 21600"/>
                <a:gd name="T2" fmla="*/ 10800 w 21600"/>
                <a:gd name="T3" fmla="*/ 21600 h 21600"/>
                <a:gd name="T4" fmla="*/ 3195 w 21600"/>
                <a:gd name="T5" fmla="*/ 10800 h 21600"/>
                <a:gd name="T6" fmla="*/ 10800 w 21600"/>
                <a:gd name="T7" fmla="*/ 0 h 21600"/>
                <a:gd name="T8" fmla="*/ 4995 w 21600"/>
                <a:gd name="T9" fmla="*/ 4995 h 21600"/>
                <a:gd name="T10" fmla="*/ 16605 w 21600"/>
                <a:gd name="T11" fmla="*/ 1660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390" y="21600"/>
                  </a:lnTo>
                  <a:lnTo>
                    <a:pt x="1521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9" name="Freeform 108" descr="Ausgefüllte Rauten"/>
            <p:cNvSpPr>
              <a:spLocks/>
            </p:cNvSpPr>
            <p:nvPr/>
          </p:nvSpPr>
          <p:spPr bwMode="auto">
            <a:xfrm>
              <a:off x="3008" y="964"/>
              <a:ext cx="528" cy="364"/>
            </a:xfrm>
            <a:custGeom>
              <a:avLst/>
              <a:gdLst>
                <a:gd name="T0" fmla="*/ 0 w 528"/>
                <a:gd name="T1" fmla="*/ 348 h 364"/>
                <a:gd name="T2" fmla="*/ 16 w 528"/>
                <a:gd name="T3" fmla="*/ 296 h 364"/>
                <a:gd name="T4" fmla="*/ 48 w 528"/>
                <a:gd name="T5" fmla="*/ 264 h 364"/>
                <a:gd name="T6" fmla="*/ 52 w 528"/>
                <a:gd name="T7" fmla="*/ 240 h 364"/>
                <a:gd name="T8" fmla="*/ 92 w 528"/>
                <a:gd name="T9" fmla="*/ 240 h 364"/>
                <a:gd name="T10" fmla="*/ 116 w 528"/>
                <a:gd name="T11" fmla="*/ 200 h 364"/>
                <a:gd name="T12" fmla="*/ 148 w 528"/>
                <a:gd name="T13" fmla="*/ 184 h 364"/>
                <a:gd name="T14" fmla="*/ 168 w 528"/>
                <a:gd name="T15" fmla="*/ 164 h 364"/>
                <a:gd name="T16" fmla="*/ 192 w 528"/>
                <a:gd name="T17" fmla="*/ 132 h 364"/>
                <a:gd name="T18" fmla="*/ 240 w 528"/>
                <a:gd name="T19" fmla="*/ 112 h 364"/>
                <a:gd name="T20" fmla="*/ 272 w 528"/>
                <a:gd name="T21" fmla="*/ 80 h 364"/>
                <a:gd name="T22" fmla="*/ 312 w 528"/>
                <a:gd name="T23" fmla="*/ 48 h 364"/>
                <a:gd name="T24" fmla="*/ 284 w 528"/>
                <a:gd name="T25" fmla="*/ 36 h 364"/>
                <a:gd name="T26" fmla="*/ 332 w 528"/>
                <a:gd name="T27" fmla="*/ 8 h 364"/>
                <a:gd name="T28" fmla="*/ 360 w 528"/>
                <a:gd name="T29" fmla="*/ 20 h 364"/>
                <a:gd name="T30" fmla="*/ 384 w 528"/>
                <a:gd name="T31" fmla="*/ 4 h 364"/>
                <a:gd name="T32" fmla="*/ 428 w 528"/>
                <a:gd name="T33" fmla="*/ 0 h 364"/>
                <a:gd name="T34" fmla="*/ 496 w 528"/>
                <a:gd name="T35" fmla="*/ 0 h 364"/>
                <a:gd name="T36" fmla="*/ 528 w 528"/>
                <a:gd name="T37" fmla="*/ 28 h 364"/>
                <a:gd name="T38" fmla="*/ 496 w 528"/>
                <a:gd name="T39" fmla="*/ 80 h 364"/>
                <a:gd name="T40" fmla="*/ 392 w 528"/>
                <a:gd name="T41" fmla="*/ 232 h 364"/>
                <a:gd name="T42" fmla="*/ 292 w 528"/>
                <a:gd name="T43" fmla="*/ 356 h 364"/>
                <a:gd name="T44" fmla="*/ 236 w 528"/>
                <a:gd name="T45" fmla="*/ 360 h 364"/>
                <a:gd name="T46" fmla="*/ 20 w 528"/>
                <a:gd name="T47" fmla="*/ 364 h 364"/>
                <a:gd name="T48" fmla="*/ 0 w 528"/>
                <a:gd name="T49" fmla="*/ 348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8" h="364">
                  <a:moveTo>
                    <a:pt x="0" y="348"/>
                  </a:moveTo>
                  <a:lnTo>
                    <a:pt x="16" y="296"/>
                  </a:lnTo>
                  <a:lnTo>
                    <a:pt x="48" y="264"/>
                  </a:lnTo>
                  <a:lnTo>
                    <a:pt x="52" y="240"/>
                  </a:lnTo>
                  <a:lnTo>
                    <a:pt x="92" y="240"/>
                  </a:lnTo>
                  <a:lnTo>
                    <a:pt x="116" y="200"/>
                  </a:lnTo>
                  <a:lnTo>
                    <a:pt x="148" y="184"/>
                  </a:lnTo>
                  <a:lnTo>
                    <a:pt x="168" y="164"/>
                  </a:lnTo>
                  <a:lnTo>
                    <a:pt x="192" y="132"/>
                  </a:lnTo>
                  <a:lnTo>
                    <a:pt x="240" y="112"/>
                  </a:lnTo>
                  <a:lnTo>
                    <a:pt x="272" y="80"/>
                  </a:lnTo>
                  <a:lnTo>
                    <a:pt x="312" y="48"/>
                  </a:lnTo>
                  <a:lnTo>
                    <a:pt x="284" y="36"/>
                  </a:lnTo>
                  <a:lnTo>
                    <a:pt x="332" y="8"/>
                  </a:lnTo>
                  <a:lnTo>
                    <a:pt x="360" y="20"/>
                  </a:lnTo>
                  <a:lnTo>
                    <a:pt x="384" y="4"/>
                  </a:lnTo>
                  <a:lnTo>
                    <a:pt x="428" y="0"/>
                  </a:lnTo>
                  <a:lnTo>
                    <a:pt x="496" y="0"/>
                  </a:lnTo>
                  <a:lnTo>
                    <a:pt x="528" y="28"/>
                  </a:lnTo>
                  <a:lnTo>
                    <a:pt x="496" y="80"/>
                  </a:lnTo>
                  <a:lnTo>
                    <a:pt x="392" y="232"/>
                  </a:lnTo>
                  <a:lnTo>
                    <a:pt x="292" y="356"/>
                  </a:lnTo>
                  <a:lnTo>
                    <a:pt x="236" y="360"/>
                  </a:lnTo>
                  <a:lnTo>
                    <a:pt x="20" y="364"/>
                  </a:lnTo>
                  <a:lnTo>
                    <a:pt x="0" y="348"/>
                  </a:lnTo>
                  <a:close/>
                </a:path>
              </a:pathLst>
            </a:custGeom>
            <a:pattFill prst="solidDmnd">
              <a:fgClr>
                <a:srgbClr val="000000"/>
              </a:fgClr>
              <a:bgClr>
                <a:srgbClr val="969696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IN"/>
            </a:p>
          </p:txBody>
        </p:sp>
      </p:grpSp>
      <p:sp>
        <p:nvSpPr>
          <p:cNvPr id="110" name="Rectangle 109"/>
          <p:cNvSpPr>
            <a:spLocks noChangeArrowheads="1"/>
          </p:cNvSpPr>
          <p:nvPr/>
        </p:nvSpPr>
        <p:spPr bwMode="auto">
          <a:xfrm rot="4604">
            <a:off x="7277100" y="2679700"/>
            <a:ext cx="1066800" cy="9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11" name="Oval 110"/>
          <p:cNvSpPr>
            <a:spLocks noChangeArrowheads="1"/>
          </p:cNvSpPr>
          <p:nvPr/>
        </p:nvSpPr>
        <p:spPr bwMode="auto">
          <a:xfrm rot="4604">
            <a:off x="7221538" y="2682875"/>
            <a:ext cx="96837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12" name="Oval 111"/>
          <p:cNvSpPr>
            <a:spLocks noChangeArrowheads="1"/>
          </p:cNvSpPr>
          <p:nvPr/>
        </p:nvSpPr>
        <p:spPr bwMode="auto">
          <a:xfrm rot="4604">
            <a:off x="8291513" y="2682875"/>
            <a:ext cx="96837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13" name="Text Box 112"/>
          <p:cNvSpPr txBox="1">
            <a:spLocks noChangeArrowheads="1"/>
          </p:cNvSpPr>
          <p:nvPr/>
        </p:nvSpPr>
        <p:spPr bwMode="auto">
          <a:xfrm>
            <a:off x="6691313" y="2330450"/>
            <a:ext cx="1562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GB" altLang="en-US" sz="1200" b="0" dirty="0">
                <a:latin typeface="Times New Roman" panose="02020603050405020304" pitchFamily="18" charset="0"/>
              </a:rPr>
              <a:t>Tyre separation line</a:t>
            </a:r>
          </a:p>
        </p:txBody>
      </p:sp>
      <p:sp>
        <p:nvSpPr>
          <p:cNvPr id="114" name="Text Box 113"/>
          <p:cNvSpPr txBox="1">
            <a:spLocks noChangeArrowheads="1"/>
          </p:cNvSpPr>
          <p:nvPr/>
        </p:nvSpPr>
        <p:spPr bwMode="auto">
          <a:xfrm>
            <a:off x="6488113" y="2590800"/>
            <a:ext cx="1562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GB" altLang="en-US" sz="1200" b="0" dirty="0">
                <a:latin typeface="Times New Roman" panose="02020603050405020304" pitchFamily="18" charset="0"/>
              </a:rPr>
              <a:t>5 steps</a:t>
            </a:r>
          </a:p>
        </p:txBody>
      </p:sp>
      <p:sp>
        <p:nvSpPr>
          <p:cNvPr id="116" name="Rectangle 115"/>
          <p:cNvSpPr>
            <a:spLocks noChangeArrowheads="1"/>
          </p:cNvSpPr>
          <p:nvPr/>
        </p:nvSpPr>
        <p:spPr bwMode="auto">
          <a:xfrm>
            <a:off x="323850" y="1231900"/>
            <a:ext cx="4140200" cy="7493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 sz="2800" dirty="0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grpSp>
        <p:nvGrpSpPr>
          <p:cNvPr id="119" name="Group 118"/>
          <p:cNvGrpSpPr>
            <a:grpSpLocks/>
          </p:cNvGrpSpPr>
          <p:nvPr/>
        </p:nvGrpSpPr>
        <p:grpSpPr bwMode="auto">
          <a:xfrm rot="171019">
            <a:off x="6335713" y="4164013"/>
            <a:ext cx="1104900" cy="92075"/>
            <a:chOff x="3640" y="2188"/>
            <a:chExt cx="642" cy="58"/>
          </a:xfrm>
        </p:grpSpPr>
        <p:sp>
          <p:nvSpPr>
            <p:cNvPr id="120" name="Rectangle 119"/>
            <p:cNvSpPr>
              <a:spLocks noChangeArrowheads="1"/>
            </p:cNvSpPr>
            <p:nvPr/>
          </p:nvSpPr>
          <p:spPr bwMode="auto">
            <a:xfrm>
              <a:off x="3666" y="2188"/>
              <a:ext cx="588" cy="5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21" name="Oval 120"/>
            <p:cNvSpPr>
              <a:spLocks noChangeArrowheads="1"/>
            </p:cNvSpPr>
            <p:nvPr/>
          </p:nvSpPr>
          <p:spPr bwMode="auto">
            <a:xfrm>
              <a:off x="3640" y="2188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22" name="Oval 121"/>
            <p:cNvSpPr>
              <a:spLocks noChangeArrowheads="1"/>
            </p:cNvSpPr>
            <p:nvPr/>
          </p:nvSpPr>
          <p:spPr bwMode="auto">
            <a:xfrm>
              <a:off x="4226" y="2190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23" name="Group 122"/>
          <p:cNvGrpSpPr>
            <a:grpSpLocks/>
          </p:cNvGrpSpPr>
          <p:nvPr/>
        </p:nvGrpSpPr>
        <p:grpSpPr bwMode="auto">
          <a:xfrm>
            <a:off x="7181850" y="4068763"/>
            <a:ext cx="219075" cy="100012"/>
            <a:chOff x="4647" y="1561"/>
            <a:chExt cx="518" cy="124"/>
          </a:xfrm>
        </p:grpSpPr>
        <p:sp>
          <p:nvSpPr>
            <p:cNvPr id="124" name="AutoShape 123"/>
            <p:cNvSpPr>
              <a:spLocks noChangeArrowheads="1"/>
            </p:cNvSpPr>
            <p:nvPr/>
          </p:nvSpPr>
          <p:spPr bwMode="auto">
            <a:xfrm>
              <a:off x="4650" y="1617"/>
              <a:ext cx="513" cy="68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25" name="AutoShape 124"/>
            <p:cNvSpPr>
              <a:spLocks noChangeArrowheads="1"/>
            </p:cNvSpPr>
            <p:nvPr/>
          </p:nvSpPr>
          <p:spPr bwMode="auto">
            <a:xfrm>
              <a:off x="4650" y="1561"/>
              <a:ext cx="513" cy="68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4647" y="1593"/>
              <a:ext cx="518" cy="92"/>
            </a:xfrm>
            <a:custGeom>
              <a:avLst/>
              <a:gdLst>
                <a:gd name="T0" fmla="*/ 0 w 518"/>
                <a:gd name="T1" fmla="*/ 2 h 92"/>
                <a:gd name="T2" fmla="*/ 3 w 518"/>
                <a:gd name="T3" fmla="*/ 56 h 92"/>
                <a:gd name="T4" fmla="*/ 30 w 518"/>
                <a:gd name="T5" fmla="*/ 75 h 92"/>
                <a:gd name="T6" fmla="*/ 101 w 518"/>
                <a:gd name="T7" fmla="*/ 84 h 92"/>
                <a:gd name="T8" fmla="*/ 153 w 518"/>
                <a:gd name="T9" fmla="*/ 90 h 92"/>
                <a:gd name="T10" fmla="*/ 288 w 518"/>
                <a:gd name="T11" fmla="*/ 92 h 92"/>
                <a:gd name="T12" fmla="*/ 444 w 518"/>
                <a:gd name="T13" fmla="*/ 83 h 92"/>
                <a:gd name="T14" fmla="*/ 486 w 518"/>
                <a:gd name="T15" fmla="*/ 74 h 92"/>
                <a:gd name="T16" fmla="*/ 509 w 518"/>
                <a:gd name="T17" fmla="*/ 66 h 92"/>
                <a:gd name="T18" fmla="*/ 516 w 518"/>
                <a:gd name="T19" fmla="*/ 57 h 92"/>
                <a:gd name="T20" fmla="*/ 518 w 518"/>
                <a:gd name="T21" fmla="*/ 0 h 92"/>
                <a:gd name="T22" fmla="*/ 504 w 518"/>
                <a:gd name="T23" fmla="*/ 12 h 92"/>
                <a:gd name="T24" fmla="*/ 465 w 518"/>
                <a:gd name="T25" fmla="*/ 23 h 92"/>
                <a:gd name="T26" fmla="*/ 384 w 518"/>
                <a:gd name="T27" fmla="*/ 35 h 92"/>
                <a:gd name="T28" fmla="*/ 279 w 518"/>
                <a:gd name="T29" fmla="*/ 36 h 92"/>
                <a:gd name="T30" fmla="*/ 203 w 518"/>
                <a:gd name="T31" fmla="*/ 36 h 92"/>
                <a:gd name="T32" fmla="*/ 132 w 518"/>
                <a:gd name="T33" fmla="*/ 32 h 92"/>
                <a:gd name="T34" fmla="*/ 81 w 518"/>
                <a:gd name="T35" fmla="*/ 29 h 92"/>
                <a:gd name="T36" fmla="*/ 36 w 518"/>
                <a:gd name="T37" fmla="*/ 26 h 92"/>
                <a:gd name="T38" fmla="*/ 18 w 518"/>
                <a:gd name="T39" fmla="*/ 17 h 92"/>
                <a:gd name="T40" fmla="*/ 0 w 518"/>
                <a:gd name="T41" fmla="*/ 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92">
                  <a:moveTo>
                    <a:pt x="0" y="2"/>
                  </a:moveTo>
                  <a:lnTo>
                    <a:pt x="3" y="56"/>
                  </a:lnTo>
                  <a:lnTo>
                    <a:pt x="30" y="75"/>
                  </a:lnTo>
                  <a:lnTo>
                    <a:pt x="101" y="84"/>
                  </a:lnTo>
                  <a:lnTo>
                    <a:pt x="153" y="90"/>
                  </a:lnTo>
                  <a:lnTo>
                    <a:pt x="288" y="92"/>
                  </a:lnTo>
                  <a:lnTo>
                    <a:pt x="444" y="83"/>
                  </a:lnTo>
                  <a:lnTo>
                    <a:pt x="486" y="74"/>
                  </a:lnTo>
                  <a:lnTo>
                    <a:pt x="509" y="66"/>
                  </a:lnTo>
                  <a:lnTo>
                    <a:pt x="516" y="57"/>
                  </a:lnTo>
                  <a:lnTo>
                    <a:pt x="518" y="0"/>
                  </a:lnTo>
                  <a:lnTo>
                    <a:pt x="504" y="12"/>
                  </a:lnTo>
                  <a:lnTo>
                    <a:pt x="465" y="23"/>
                  </a:lnTo>
                  <a:lnTo>
                    <a:pt x="384" y="35"/>
                  </a:lnTo>
                  <a:lnTo>
                    <a:pt x="279" y="36"/>
                  </a:lnTo>
                  <a:lnTo>
                    <a:pt x="203" y="36"/>
                  </a:lnTo>
                  <a:lnTo>
                    <a:pt x="132" y="32"/>
                  </a:lnTo>
                  <a:lnTo>
                    <a:pt x="81" y="29"/>
                  </a:lnTo>
                  <a:lnTo>
                    <a:pt x="36" y="26"/>
                  </a:lnTo>
                  <a:lnTo>
                    <a:pt x="18" y="1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27" name="Rectangle 126"/>
          <p:cNvSpPr>
            <a:spLocks noChangeArrowheads="1"/>
          </p:cNvSpPr>
          <p:nvPr/>
        </p:nvSpPr>
        <p:spPr bwMode="auto">
          <a:xfrm rot="4604">
            <a:off x="5802313" y="3760788"/>
            <a:ext cx="1066800" cy="9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28" name="Oval 127"/>
          <p:cNvSpPr>
            <a:spLocks noChangeArrowheads="1"/>
          </p:cNvSpPr>
          <p:nvPr/>
        </p:nvSpPr>
        <p:spPr bwMode="auto">
          <a:xfrm rot="4604">
            <a:off x="5799138" y="3768725"/>
            <a:ext cx="96837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29" name="Oval 128"/>
          <p:cNvSpPr>
            <a:spLocks noChangeArrowheads="1"/>
          </p:cNvSpPr>
          <p:nvPr/>
        </p:nvSpPr>
        <p:spPr bwMode="auto">
          <a:xfrm rot="4604">
            <a:off x="6802438" y="3763963"/>
            <a:ext cx="96837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30" name="Line 129"/>
          <p:cNvSpPr>
            <a:spLocks noChangeShapeType="1"/>
          </p:cNvSpPr>
          <p:nvPr/>
        </p:nvSpPr>
        <p:spPr bwMode="auto">
          <a:xfrm flipH="1">
            <a:off x="5907088" y="3860800"/>
            <a:ext cx="73025" cy="174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131" name="Line 130"/>
          <p:cNvSpPr>
            <a:spLocks noChangeShapeType="1"/>
          </p:cNvSpPr>
          <p:nvPr/>
        </p:nvSpPr>
        <p:spPr bwMode="auto">
          <a:xfrm>
            <a:off x="5994400" y="3860800"/>
            <a:ext cx="101600" cy="174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132" name="Line 131"/>
          <p:cNvSpPr>
            <a:spLocks noChangeShapeType="1"/>
          </p:cNvSpPr>
          <p:nvPr/>
        </p:nvSpPr>
        <p:spPr bwMode="auto">
          <a:xfrm>
            <a:off x="5907088" y="4021138"/>
            <a:ext cx="231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133" name="Line 132"/>
          <p:cNvSpPr>
            <a:spLocks noChangeShapeType="1"/>
          </p:cNvSpPr>
          <p:nvPr/>
        </p:nvSpPr>
        <p:spPr bwMode="auto">
          <a:xfrm flipH="1">
            <a:off x="6559550" y="3860800"/>
            <a:ext cx="103188" cy="160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134" name="Line 133"/>
          <p:cNvSpPr>
            <a:spLocks noChangeShapeType="1"/>
          </p:cNvSpPr>
          <p:nvPr/>
        </p:nvSpPr>
        <p:spPr bwMode="auto">
          <a:xfrm>
            <a:off x="6677025" y="3875088"/>
            <a:ext cx="71438" cy="146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135" name="Line 134"/>
          <p:cNvSpPr>
            <a:spLocks noChangeShapeType="1"/>
          </p:cNvSpPr>
          <p:nvPr/>
        </p:nvSpPr>
        <p:spPr bwMode="auto">
          <a:xfrm flipH="1">
            <a:off x="6530975" y="4021138"/>
            <a:ext cx="247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136" name="Text Box 135"/>
          <p:cNvSpPr txBox="1">
            <a:spLocks noChangeArrowheads="1"/>
          </p:cNvSpPr>
          <p:nvPr/>
        </p:nvSpPr>
        <p:spPr bwMode="auto">
          <a:xfrm>
            <a:off x="6665913" y="3454400"/>
            <a:ext cx="204628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200" dirty="0">
                <a:latin typeface="Times New Roman" panose="02020603050405020304" pitchFamily="18" charset="0"/>
              </a:rPr>
              <a:t>Metering</a:t>
            </a:r>
            <a:r>
              <a:rPr lang="de-DE" altLang="en-US" sz="12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de-DE" altLang="en-US" sz="1200" dirty="0">
                <a:latin typeface="Times New Roman" panose="02020603050405020304" pitchFamily="18" charset="0"/>
              </a:rPr>
              <a:t>conveyor    balance</a:t>
            </a:r>
            <a:endParaRPr lang="de-AT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137" name="Line 136"/>
          <p:cNvSpPr>
            <a:spLocks noChangeShapeType="1"/>
          </p:cNvSpPr>
          <p:nvPr/>
        </p:nvSpPr>
        <p:spPr bwMode="auto">
          <a:xfrm>
            <a:off x="5907088" y="4049713"/>
            <a:ext cx="247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0555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Arrow 10"/>
          <p:cNvSpPr/>
          <p:nvPr/>
        </p:nvSpPr>
        <p:spPr>
          <a:xfrm>
            <a:off x="20074779" y="3384092"/>
            <a:ext cx="2104362" cy="990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10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600" dirty="0"/>
              <a:t>Preparation of plastic and substance mixture</a:t>
            </a:r>
            <a:endParaRPr lang="en-IN" sz="2000" dirty="0"/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550972"/>
              </p:ext>
            </p:extLst>
          </p:nvPr>
        </p:nvGraphicFramePr>
        <p:xfrm>
          <a:off x="773745" y="1471121"/>
          <a:ext cx="3240360" cy="440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" name="Bitmap" r:id="rId3" imgW="7047619" imgH="10457143" progId="Paint.Picture">
                  <p:embed/>
                </p:oleObj>
              </mc:Choice>
              <mc:Fallback>
                <p:oleObj name="Bitmap" r:id="rId3" imgW="7047619" imgH="1045714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745" y="1471121"/>
                        <a:ext cx="3240360" cy="440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489154"/>
              </p:ext>
            </p:extLst>
          </p:nvPr>
        </p:nvGraphicFramePr>
        <p:xfrm>
          <a:off x="4986417" y="1833393"/>
          <a:ext cx="470535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" name="Bitmap Image" r:id="rId5" imgW="4705200" imgH="3200400" progId="Paint.Picture">
                  <p:embed/>
                </p:oleObj>
              </mc:Choice>
              <mc:Fallback>
                <p:oleObj name="Bitmap Image" r:id="rId5" imgW="4705200" imgH="320040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6417" y="1833393"/>
                        <a:ext cx="4705350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784350" y="5892800"/>
            <a:ext cx="1930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2800" dirty="0"/>
              <a:t>before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7056859" y="5229091"/>
            <a:ext cx="16986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2800" dirty="0"/>
              <a:t>after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5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0007"/>
            <a:ext cx="10801350" cy="110853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Preparation of domestic waste</a:t>
            </a:r>
            <a:endParaRPr lang="en-IN" b="1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442913" y="1681163"/>
          <a:ext cx="4032250" cy="250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0" name="Bitmap" r:id="rId3" imgW="5361905" imgH="3333333" progId="Paint.Picture">
                  <p:embed/>
                </p:oleObj>
              </mc:Choice>
              <mc:Fallback>
                <p:oleObj name="Bitmap" r:id="rId3" imgW="5361905" imgH="33333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3" y="1681163"/>
                        <a:ext cx="4032250" cy="2506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5278438" y="1727200"/>
          <a:ext cx="3730625" cy="244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1" name="Bitmap" r:id="rId5" imgW="5238095" imgH="3428571" progId="Paint.Picture">
                  <p:embed/>
                </p:oleObj>
              </mc:Choice>
              <mc:Fallback>
                <p:oleObj name="Bitmap" r:id="rId5" imgW="5238095" imgH="342857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8438" y="1727200"/>
                        <a:ext cx="3730625" cy="244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7" descr="DSCN019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63" y="3630613"/>
            <a:ext cx="4132262" cy="287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59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42906" y="143744"/>
            <a:ext cx="9858444" cy="864096"/>
          </a:xfrm>
        </p:spPr>
        <p:txBody>
          <a:bodyPr/>
          <a:lstStyle/>
          <a:p>
            <a:r>
              <a:rPr lang="en-IN" dirty="0"/>
              <a:t>Flow Sheet – Preparation of MSW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28" y="1184792"/>
            <a:ext cx="9161800" cy="52897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Domestic Waste Preparation</a:t>
            </a:r>
            <a:endParaRPr lang="en-IN" b="1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32889" y="1425119"/>
            <a:ext cx="9897008" cy="458587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Advantage of the process</a:t>
            </a:r>
            <a:r>
              <a:rPr lang="en-US" sz="3200" b="1" dirty="0">
                <a:latin typeface="Calibri" pitchFamily="34" charset="0"/>
              </a:rPr>
              <a:t>:</a:t>
            </a:r>
          </a:p>
          <a:p>
            <a:pPr marL="514350" indent="-514350" eaLnBrk="1" hangingPunct="1">
              <a:buAutoNum type="arabicPeriod"/>
              <a:defRPr/>
            </a:pPr>
            <a:r>
              <a:rPr lang="en-US" sz="3200" b="1" dirty="0">
                <a:latin typeface="Calibri" pitchFamily="34" charset="0"/>
              </a:rPr>
              <a:t>CO2 Reduction</a:t>
            </a:r>
          </a:p>
          <a:p>
            <a:pPr marL="514350" indent="-514350" eaLnBrk="1" hangingPunct="1">
              <a:buAutoNum type="arabicPeriod"/>
              <a:defRPr/>
            </a:pPr>
            <a:r>
              <a:rPr lang="en-US" sz="3200" b="1" dirty="0">
                <a:latin typeface="Calibri" pitchFamily="34" charset="0"/>
              </a:rPr>
              <a:t>Thermal fraction of domestic haste has a high calorific value of 17-21 MJ/Kg</a:t>
            </a:r>
          </a:p>
          <a:p>
            <a:pPr marL="514350" indent="-514350" eaLnBrk="1" hangingPunct="1">
              <a:buAutoNum type="arabicPeriod"/>
              <a:defRPr/>
            </a:pPr>
            <a:r>
              <a:rPr lang="en-US" sz="3200" b="1" dirty="0">
                <a:latin typeface="Calibri" pitchFamily="34" charset="0"/>
              </a:rPr>
              <a:t>Substitution of conventional fossil fuel</a:t>
            </a:r>
          </a:p>
          <a:p>
            <a:pPr marL="514350" indent="-514350" eaLnBrk="1" hangingPunct="1">
              <a:buAutoNum type="arabicPeriod"/>
              <a:defRPr/>
            </a:pPr>
            <a:r>
              <a:rPr lang="en-US" sz="3200" b="1" dirty="0">
                <a:latin typeface="Calibri" pitchFamily="34" charset="0"/>
              </a:rPr>
              <a:t>No additional emissions of dangerous component</a:t>
            </a:r>
          </a:p>
          <a:p>
            <a:pPr marL="514350" indent="-514350" eaLnBrk="1" hangingPunct="1">
              <a:buAutoNum type="arabicPeriod"/>
              <a:defRPr/>
            </a:pPr>
            <a:r>
              <a:rPr lang="en-US" sz="3200" b="1" dirty="0">
                <a:latin typeface="Calibri" pitchFamily="34" charset="0"/>
              </a:rPr>
              <a:t>Utilization of waste heat for drying and stabilization and neutralization of the drying air.</a:t>
            </a:r>
          </a:p>
          <a:p>
            <a:pPr marL="514350" indent="-514350" eaLnBrk="1" hangingPunct="1">
              <a:buAutoNum type="arabicPeriod" startAt="6"/>
              <a:defRPr/>
            </a:pPr>
            <a:endParaRPr lang="en-IN" dirty="0">
              <a:latin typeface="Calibri" pitchFamily="34" charset="0"/>
            </a:endParaRPr>
          </a:p>
          <a:p>
            <a:pPr eaLnBrk="1" hangingPunct="1">
              <a:defRPr/>
            </a:pPr>
            <a:endParaRPr lang="en-IN" b="1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4131" y="153374"/>
            <a:ext cx="9217024" cy="926473"/>
          </a:xfrm>
        </p:spPr>
        <p:txBody>
          <a:bodyPr/>
          <a:lstStyle/>
          <a:p>
            <a:r>
              <a:rPr lang="en-US" b="1" dirty="0"/>
              <a:t>COPROCESSING OF RDF IN CLINKER MANUFACTURING PROCESS </a:t>
            </a:r>
            <a:endParaRPr lang="en-IN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95" y="1079847"/>
            <a:ext cx="8064896" cy="508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15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107" y="2303983"/>
            <a:ext cx="9858444" cy="1656184"/>
          </a:xfrm>
          <a:noFill/>
        </p:spPr>
        <p:txBody>
          <a:bodyPr/>
          <a:lstStyle/>
          <a:p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Emission analysis &amp; control</a:t>
            </a:r>
            <a:b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(dioxin/Furan, Sox, NOx and Heavy metals)</a:t>
            </a:r>
            <a:endParaRPr lang="en-IN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24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471453" y="1525140"/>
            <a:ext cx="6715171" cy="4276616"/>
          </a:xfrm>
        </p:spPr>
        <p:txBody>
          <a:bodyPr/>
          <a:lstStyle/>
          <a:p>
            <a:pPr eaLnBrk="1" hangingPunct="1">
              <a:defRPr/>
            </a:pPr>
            <a:r>
              <a:rPr lang="en-US" sz="1600" dirty="0"/>
              <a:t>We provide tailor-made engineered solutions, products, spares and services. </a:t>
            </a:r>
          </a:p>
          <a:p>
            <a:pPr eaLnBrk="1" hangingPunct="1">
              <a:defRPr/>
            </a:pPr>
            <a:endParaRPr lang="en-US" sz="1200" dirty="0"/>
          </a:p>
          <a:p>
            <a:pPr eaLnBrk="1" hangingPunct="1">
              <a:defRPr/>
            </a:pPr>
            <a:r>
              <a:rPr lang="en-IN" sz="1600" dirty="0"/>
              <a:t>Founded as an engineering Company in 2005, headquartered in </a:t>
            </a:r>
            <a:r>
              <a:rPr lang="en-IN" sz="1600" dirty="0" err="1"/>
              <a:t>Gurgaon</a:t>
            </a:r>
            <a:r>
              <a:rPr lang="en-IN" sz="1600" dirty="0"/>
              <a:t>, India, </a:t>
            </a:r>
            <a:r>
              <a:rPr lang="en-IN" sz="1600" dirty="0" err="1"/>
              <a:t>bqb</a:t>
            </a:r>
            <a:r>
              <a:rPr lang="en-IN" sz="1600" dirty="0"/>
              <a:t> has quickly built a reputation in the cement industry for its innovation, precise engineering and construction work.</a:t>
            </a:r>
          </a:p>
          <a:p>
            <a:pPr eaLnBrk="1" hangingPunct="1">
              <a:buNone/>
              <a:defRPr/>
            </a:pPr>
            <a:endParaRPr lang="en-IN" sz="1200" dirty="0"/>
          </a:p>
          <a:p>
            <a:pPr eaLnBrk="1" hangingPunct="1"/>
            <a:r>
              <a:rPr lang="en-IN" sz="1600" dirty="0"/>
              <a:t>With experience in plant operation and system knowhow, </a:t>
            </a:r>
            <a:r>
              <a:rPr lang="en-IN" sz="1600" dirty="0" err="1"/>
              <a:t>bqb</a:t>
            </a:r>
            <a:r>
              <a:rPr lang="en-IN" sz="1600" dirty="0"/>
              <a:t> has </a:t>
            </a:r>
            <a:r>
              <a:rPr lang="en-IN" sz="1600" b="1" dirty="0"/>
              <a:t>pioneered technologies for optimising entire plants </a:t>
            </a:r>
            <a:r>
              <a:rPr lang="en-IN" sz="1600" dirty="0"/>
              <a:t>from Raw Material Grinding to Cement Grinding.</a:t>
            </a:r>
          </a:p>
          <a:p>
            <a:pPr eaLnBrk="1" hangingPunct="1"/>
            <a:endParaRPr lang="en-US" sz="1200" dirty="0"/>
          </a:p>
          <a:p>
            <a:pPr eaLnBrk="1" hangingPunct="1"/>
            <a:r>
              <a:rPr lang="en-US" sz="1600" dirty="0"/>
              <a:t>In depth process knowhow and a strategic partnership with one of the best in grinding and separation technologists, has put bqb on the </a:t>
            </a:r>
            <a:r>
              <a:rPr lang="en-US" sz="1600" b="1" dirty="0"/>
              <a:t>global cement map with the references acquired in the last 3 years.</a:t>
            </a:r>
            <a:r>
              <a:rPr lang="en-US" sz="1600" dirty="0"/>
              <a:t> </a:t>
            </a:r>
          </a:p>
          <a:p>
            <a:pPr eaLnBrk="1" hangingPunct="1"/>
            <a:endParaRPr lang="en-US" sz="1200" dirty="0"/>
          </a:p>
          <a:p>
            <a:pPr eaLnBrk="1" hangingPunct="1"/>
            <a:r>
              <a:rPr lang="en-US" sz="1600" dirty="0"/>
              <a:t>All of </a:t>
            </a:r>
            <a:r>
              <a:rPr lang="en-US" sz="1600" dirty="0" err="1"/>
              <a:t>bqb’s</a:t>
            </a:r>
            <a:r>
              <a:rPr lang="en-US" sz="1600" dirty="0"/>
              <a:t> modification and implementations till date have helped set </a:t>
            </a:r>
            <a:r>
              <a:rPr lang="en-US" sz="1600" b="1" dirty="0"/>
              <a:t>new efficiency benchmarks for the Industry</a:t>
            </a:r>
            <a:r>
              <a:rPr lang="en-US" sz="1600" dirty="0"/>
              <a:t>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About Us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7472377" y="1596062"/>
            <a:ext cx="2857520" cy="42766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OUR VISION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IN" sz="1000" dirty="0">
              <a:latin typeface="+mn-lt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Help companies achieve sustainability in production processes by applying innovative engineering concepts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Provide high quality engineering services to support the cause of energy reduction in the cement industry while driving higher total efficiency, higher productivity and system availability.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IN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Emissions</a:t>
            </a:r>
            <a:endParaRPr lang="en-IN" b="1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32889" y="1425119"/>
            <a:ext cx="9897008" cy="36009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14350" indent="-514350" eaLnBrk="1" hangingPunct="1">
              <a:buAutoNum type="arabicPeriod"/>
              <a:defRPr/>
            </a:pPr>
            <a:r>
              <a:rPr lang="en-US" sz="3200" b="1" dirty="0">
                <a:latin typeface="Calibri" pitchFamily="34" charset="0"/>
              </a:rPr>
              <a:t>During RDF combustion, depending upon the waste composition, the exhaust gases contains undesirable constituents like </a:t>
            </a:r>
            <a:r>
              <a:rPr lang="en-US" sz="3200" b="1" dirty="0" err="1">
                <a:latin typeface="Calibri" pitchFamily="34" charset="0"/>
              </a:rPr>
              <a:t>HCl</a:t>
            </a:r>
            <a:r>
              <a:rPr lang="en-US" sz="3200" b="1" dirty="0">
                <a:latin typeface="Calibri" pitchFamily="34" charset="0"/>
              </a:rPr>
              <a:t>, HF, SO2, NOx, </a:t>
            </a:r>
            <a:r>
              <a:rPr lang="en-US" sz="3200" b="1" dirty="0" err="1">
                <a:latin typeface="Calibri" pitchFamily="34" charset="0"/>
              </a:rPr>
              <a:t>dioxine</a:t>
            </a:r>
            <a:r>
              <a:rPr lang="en-US" sz="3200" b="1" dirty="0">
                <a:latin typeface="Calibri" pitchFamily="34" charset="0"/>
              </a:rPr>
              <a:t> and furans.</a:t>
            </a:r>
          </a:p>
          <a:p>
            <a:pPr marL="514350" indent="-514350" eaLnBrk="1" hangingPunct="1">
              <a:buAutoNum type="arabicPeriod"/>
              <a:defRPr/>
            </a:pPr>
            <a:r>
              <a:rPr lang="en-US" sz="3200" b="1" dirty="0">
                <a:latin typeface="Calibri" pitchFamily="34" charset="0"/>
              </a:rPr>
              <a:t>Contains suspended solid particles and condensed metal (Cd, Hg).</a:t>
            </a:r>
          </a:p>
          <a:p>
            <a:pPr eaLnBrk="1" hangingPunct="1">
              <a:defRPr/>
            </a:pPr>
            <a:endParaRPr lang="en-IN" dirty="0">
              <a:latin typeface="Calibri" pitchFamily="34" charset="0"/>
            </a:endParaRPr>
          </a:p>
          <a:p>
            <a:pPr eaLnBrk="1" hangingPunct="1">
              <a:defRPr/>
            </a:pPr>
            <a:endParaRPr lang="en-IN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04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Emission Control</a:t>
            </a:r>
            <a:endParaRPr lang="en-IN" b="1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32889" y="1425119"/>
            <a:ext cx="9897008" cy="495520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14350" indent="-514350" eaLnBrk="1" hangingPunct="1">
              <a:buAutoNum type="arabicPeriod"/>
              <a:defRPr/>
            </a:pPr>
            <a:r>
              <a:rPr lang="en-US" sz="2800" b="1" dirty="0">
                <a:latin typeface="Calibri" pitchFamily="34" charset="0"/>
              </a:rPr>
              <a:t>Combustion process at high temperature &gt;900 °C prevent formation of Dioxin and furans (0.1 ng TEQ/Nm3).</a:t>
            </a:r>
          </a:p>
          <a:p>
            <a:pPr marL="514350" indent="-514350" eaLnBrk="1" hangingPunct="1">
              <a:buAutoNum type="arabicPeriod"/>
              <a:defRPr/>
            </a:pPr>
            <a:r>
              <a:rPr lang="en-US" sz="2800" b="1" dirty="0">
                <a:latin typeface="Calibri" pitchFamily="34" charset="0"/>
              </a:rPr>
              <a:t>Injecting the ammonia solution(SNCR System) will reduce the NOx formation into the </a:t>
            </a:r>
            <a:r>
              <a:rPr lang="en-US" sz="2800" b="1" dirty="0" err="1">
                <a:latin typeface="Calibri" pitchFamily="34" charset="0"/>
              </a:rPr>
              <a:t>calciner</a:t>
            </a:r>
            <a:r>
              <a:rPr lang="en-US" sz="2800" b="1" dirty="0">
                <a:latin typeface="Calibri" pitchFamily="34" charset="0"/>
              </a:rPr>
              <a:t> and converting a </a:t>
            </a:r>
            <a:r>
              <a:rPr lang="en-US" sz="2800" b="1" dirty="0" err="1">
                <a:latin typeface="Calibri" pitchFamily="34" charset="0"/>
              </a:rPr>
              <a:t>calciner</a:t>
            </a:r>
            <a:r>
              <a:rPr lang="en-US" sz="2800" b="1" dirty="0">
                <a:latin typeface="Calibri" pitchFamily="34" charset="0"/>
              </a:rPr>
              <a:t> into Low </a:t>
            </a:r>
            <a:r>
              <a:rPr lang="en-US" sz="2800" b="1" dirty="0" err="1">
                <a:latin typeface="Calibri" pitchFamily="34" charset="0"/>
              </a:rPr>
              <a:t>Nox</a:t>
            </a:r>
            <a:r>
              <a:rPr lang="en-US" sz="2800" b="1" dirty="0">
                <a:latin typeface="Calibri" pitchFamily="34" charset="0"/>
              </a:rPr>
              <a:t> </a:t>
            </a:r>
            <a:r>
              <a:rPr lang="en-US" sz="2800" b="1" dirty="0" err="1">
                <a:latin typeface="Calibri" pitchFamily="34" charset="0"/>
              </a:rPr>
              <a:t>Calciner</a:t>
            </a:r>
            <a:r>
              <a:rPr lang="en-US" sz="2800" b="1" dirty="0">
                <a:latin typeface="Calibri" pitchFamily="34" charset="0"/>
              </a:rPr>
              <a:t>.</a:t>
            </a:r>
          </a:p>
          <a:p>
            <a:pPr marL="514350" indent="-514350" eaLnBrk="1" hangingPunct="1">
              <a:buAutoNum type="arabicPeriod"/>
              <a:defRPr/>
            </a:pPr>
            <a:r>
              <a:rPr lang="en-US" sz="2800" b="1" dirty="0">
                <a:latin typeface="Calibri" pitchFamily="34" charset="0"/>
              </a:rPr>
              <a:t>Due to alkalinity of the process complete immobilization of Heavy metals in the crystal structure of clinker (except mercury).</a:t>
            </a:r>
          </a:p>
          <a:p>
            <a:pPr marL="514350" indent="-514350" eaLnBrk="1" hangingPunct="1">
              <a:buAutoNum type="arabicPeriod"/>
              <a:defRPr/>
            </a:pPr>
            <a:r>
              <a:rPr lang="en-US" sz="2800" b="1" dirty="0">
                <a:latin typeface="Calibri" pitchFamily="34" charset="0"/>
              </a:rPr>
              <a:t>Ashes are completely recycled into the product clinker and cement.</a:t>
            </a:r>
          </a:p>
          <a:p>
            <a:pPr marL="514350" indent="-514350" eaLnBrk="1" hangingPunct="1">
              <a:buAutoNum type="arabicPeriod" startAt="6"/>
              <a:defRPr/>
            </a:pPr>
            <a:endParaRPr lang="en-IN" dirty="0">
              <a:latin typeface="Calibri" pitchFamily="34" charset="0"/>
            </a:endParaRPr>
          </a:p>
          <a:p>
            <a:pPr eaLnBrk="1" hangingPunct="1">
              <a:defRPr/>
            </a:pPr>
            <a:endParaRPr lang="en-IN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22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Influence on Emission</a:t>
            </a:r>
            <a:endParaRPr lang="en-IN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6219062"/>
              </p:ext>
            </p:extLst>
          </p:nvPr>
        </p:nvGraphicFramePr>
        <p:xfrm>
          <a:off x="576139" y="1727919"/>
          <a:ext cx="410845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Diagramm" r:id="rId3" imgW="2762707" imgH="1972056" progId="Excel.Chart.8">
                  <p:embed/>
                </p:oleObj>
              </mc:Choice>
              <mc:Fallback>
                <p:oleObj name="Diagramm" r:id="rId3" imgW="2762707" imgH="1972056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139" y="1727919"/>
                        <a:ext cx="410845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0616154"/>
              </p:ext>
            </p:extLst>
          </p:nvPr>
        </p:nvGraphicFramePr>
        <p:xfrm>
          <a:off x="5472683" y="1745886"/>
          <a:ext cx="3972220" cy="407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Diagramm" r:id="rId5" imgW="2857805" imgH="2752954" progId="Excel.Chart.8">
                  <p:embed/>
                </p:oleObj>
              </mc:Choice>
              <mc:Fallback>
                <p:oleObj name="Diagramm" r:id="rId5" imgW="2857805" imgH="2752954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2683" y="1745886"/>
                        <a:ext cx="3972220" cy="407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704931" y="2087959"/>
            <a:ext cx="1358900" cy="30480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400" dirty="0">
                <a:solidFill>
                  <a:srgbClr val="FFFF00"/>
                </a:solidFill>
                <a:latin typeface="Futura Md BT" pitchFamily="34" charset="0"/>
              </a:rPr>
              <a:t>Legal limits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6768827" y="2240359"/>
            <a:ext cx="8255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3" name="TextBox 2"/>
          <p:cNvSpPr txBox="1"/>
          <p:nvPr/>
        </p:nvSpPr>
        <p:spPr>
          <a:xfrm>
            <a:off x="3168427" y="5634733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No Significant Influence!</a:t>
            </a:r>
            <a:endParaRPr lang="en-IN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83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Influence on Emission</a:t>
            </a:r>
            <a:endParaRPr lang="en-IN" b="1" dirty="0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2154082"/>
              </p:ext>
            </p:extLst>
          </p:nvPr>
        </p:nvGraphicFramePr>
        <p:xfrm>
          <a:off x="720155" y="1511895"/>
          <a:ext cx="8955087" cy="454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Diagramm" r:id="rId3" imgW="6763207" imgH="3400654" progId="Excel.Chart.8">
                  <p:embed/>
                </p:oleObj>
              </mc:Choice>
              <mc:Fallback>
                <p:oleObj name="Diagramm" r:id="rId3" imgW="6763207" imgH="3400654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155" y="1511895"/>
                        <a:ext cx="8955087" cy="454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738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Influence on Clinker</a:t>
            </a:r>
            <a:endParaRPr lang="en-IN" b="1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8355056"/>
              </p:ext>
            </p:extLst>
          </p:nvPr>
        </p:nvGraphicFramePr>
        <p:xfrm>
          <a:off x="720155" y="1511895"/>
          <a:ext cx="8985011" cy="4248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Diagramm" r:id="rId3" imgW="7115556" imgH="2857805" progId="Excel.Chart.8">
                  <p:embed/>
                </p:oleObj>
              </mc:Choice>
              <mc:Fallback>
                <p:oleObj name="Diagramm" r:id="rId3" imgW="7115556" imgH="285780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155" y="1511895"/>
                        <a:ext cx="8985011" cy="42484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209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Influence on Clinker</a:t>
            </a:r>
            <a:endParaRPr lang="en-IN" b="1" dirty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744759"/>
              </p:ext>
            </p:extLst>
          </p:nvPr>
        </p:nvGraphicFramePr>
        <p:xfrm>
          <a:off x="2736379" y="1511895"/>
          <a:ext cx="4643438" cy="486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Worksheet" r:id="rId3" imgW="2762305" imgH="2438310" progId="Excel.Sheet.8">
                  <p:embed/>
                </p:oleObj>
              </mc:Choice>
              <mc:Fallback>
                <p:oleObj name="Worksheet" r:id="rId3" imgW="2762305" imgH="243831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6379" y="1511895"/>
                        <a:ext cx="4643438" cy="486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987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0007"/>
            <a:ext cx="10801350" cy="110853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BQB’s Scope</a:t>
            </a:r>
            <a:br>
              <a:rPr lang="en-US" b="1" dirty="0"/>
            </a:br>
            <a:r>
              <a:rPr lang="en-US" b="1" dirty="0"/>
              <a:t>in association with </a:t>
            </a:r>
            <a:endParaRPr lang="en-IN" b="1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2172" y="1378537"/>
            <a:ext cx="9897008" cy="553997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14350" indent="-514350" eaLnBrk="1" hangingPunct="1">
              <a:buAutoNum type="arabicPeriod"/>
              <a:defRPr/>
            </a:pPr>
            <a:r>
              <a:rPr lang="en-US" altLang="en-US" sz="2800" b="1" dirty="0">
                <a:latin typeface="Calibri" pitchFamily="34" charset="0"/>
              </a:rPr>
              <a:t>Study the current operation philosophy and assessing the bottlenecks.</a:t>
            </a:r>
          </a:p>
          <a:p>
            <a:pPr marL="514350" indent="-514350" eaLnBrk="1" hangingPunct="1">
              <a:buAutoNum type="arabicPeriod"/>
              <a:defRPr/>
            </a:pPr>
            <a:r>
              <a:rPr lang="en-US" altLang="en-US" sz="2800" b="1" dirty="0">
                <a:latin typeface="Calibri" pitchFamily="34" charset="0"/>
              </a:rPr>
              <a:t>Design and installation of Preparation, Handling, Dosing and Feeding Technology.</a:t>
            </a:r>
          </a:p>
          <a:p>
            <a:pPr marL="514350" indent="-514350" eaLnBrk="1" hangingPunct="1">
              <a:buAutoNum type="arabicPeriod"/>
              <a:defRPr/>
            </a:pPr>
            <a:r>
              <a:rPr lang="en-US" altLang="en-US" sz="2800" b="1" dirty="0">
                <a:latin typeface="Calibri" pitchFamily="34" charset="0"/>
              </a:rPr>
              <a:t>Validation of quantity of fuel fired per hour to cater the heat requirement</a:t>
            </a:r>
          </a:p>
          <a:p>
            <a:pPr marL="514350" indent="-514350" eaLnBrk="1" hangingPunct="1">
              <a:buAutoNum type="arabicPeriod"/>
              <a:defRPr/>
            </a:pPr>
            <a:r>
              <a:rPr lang="en-US" altLang="en-US" sz="2800" b="1" dirty="0">
                <a:latin typeface="Calibri" pitchFamily="34" charset="0"/>
              </a:rPr>
              <a:t>Suggest the location of feeding point of AFR.</a:t>
            </a:r>
          </a:p>
          <a:p>
            <a:pPr marL="514350" indent="-514350" eaLnBrk="1" hangingPunct="1">
              <a:buAutoNum type="arabicPeriod"/>
              <a:defRPr/>
            </a:pPr>
            <a:r>
              <a:rPr lang="en-US" altLang="en-US" sz="2800" b="1" dirty="0">
                <a:latin typeface="Calibri" pitchFamily="34" charset="0"/>
              </a:rPr>
              <a:t>Suggestion to control the Emission of gases (CO2, NOx, </a:t>
            </a:r>
            <a:r>
              <a:rPr lang="en-US" altLang="en-US" sz="2800" b="1" dirty="0" err="1">
                <a:latin typeface="Calibri" pitchFamily="34" charset="0"/>
              </a:rPr>
              <a:t>SOx</a:t>
            </a:r>
            <a:r>
              <a:rPr lang="en-US" altLang="en-US" sz="2800" b="1" dirty="0">
                <a:latin typeface="Calibri" pitchFamily="34" charset="0"/>
              </a:rPr>
              <a:t>) and </a:t>
            </a:r>
            <a:r>
              <a:rPr lang="en-US" altLang="en-US" sz="2800" b="1" dirty="0" err="1">
                <a:latin typeface="Calibri" pitchFamily="34" charset="0"/>
              </a:rPr>
              <a:t>Dioxine</a:t>
            </a:r>
            <a:r>
              <a:rPr lang="en-US" altLang="en-US" sz="2800" b="1" dirty="0">
                <a:latin typeface="Calibri" pitchFamily="34" charset="0"/>
              </a:rPr>
              <a:t> and furans.</a:t>
            </a:r>
          </a:p>
          <a:p>
            <a:pPr marL="514350" indent="-514350" eaLnBrk="1" hangingPunct="1">
              <a:buAutoNum type="arabicPeriod"/>
              <a:defRPr/>
            </a:pPr>
            <a:r>
              <a:rPr lang="en-US" altLang="en-US" sz="2800" b="1" dirty="0">
                <a:latin typeface="Calibri" pitchFamily="34" charset="0"/>
              </a:rPr>
              <a:t>Suggestion to improve the combustion of fuels in </a:t>
            </a:r>
            <a:r>
              <a:rPr lang="en-US" altLang="en-US" sz="2800" b="1" dirty="0" err="1">
                <a:latin typeface="Calibri" pitchFamily="34" charset="0"/>
              </a:rPr>
              <a:t>calciner</a:t>
            </a:r>
            <a:r>
              <a:rPr lang="en-US" altLang="en-US" sz="2800" b="1" dirty="0">
                <a:latin typeface="Calibri" pitchFamily="34" charset="0"/>
              </a:rPr>
              <a:t>.</a:t>
            </a:r>
          </a:p>
          <a:p>
            <a:pPr marL="514350" indent="-514350" eaLnBrk="1" hangingPunct="1">
              <a:buAutoNum type="arabicPeriod"/>
              <a:defRPr/>
            </a:pPr>
            <a:endParaRPr lang="en-US" altLang="en-US" sz="2800" b="1" dirty="0">
              <a:latin typeface="Calibri" pitchFamily="34" charset="0"/>
            </a:endParaRPr>
          </a:p>
          <a:p>
            <a:pPr eaLnBrk="1" hangingPunct="1">
              <a:defRPr/>
            </a:pPr>
            <a:endParaRPr lang="en-GB" altLang="en-US" sz="2800" b="1" dirty="0">
              <a:latin typeface="Calibri" pitchFamily="34" charset="0"/>
            </a:endParaRPr>
          </a:p>
          <a:p>
            <a:pPr eaLnBrk="1" hangingPunct="1">
              <a:defRPr/>
            </a:pPr>
            <a:endParaRPr lang="en-IN" b="1" dirty="0"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859" y="824272"/>
            <a:ext cx="2032000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7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539982" y="1512041"/>
            <a:ext cx="5941524" cy="4276616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/>
          </a:p>
          <a:p>
            <a:pPr eaLnBrk="1" hangingPunct="1"/>
            <a:endParaRPr lang="en-IN"/>
          </a:p>
        </p:txBody>
      </p:sp>
      <p:pic>
        <p:nvPicPr>
          <p:cNvPr id="33798" name="Picture 6" descr="Boldrocchi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53" y="1634294"/>
            <a:ext cx="3859734" cy="693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7" descr="IKN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101" y="1622400"/>
            <a:ext cx="1446315" cy="1155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8" descr="Cemprotec-logo.jpg"/>
          <p:cNvPicPr>
            <a:picLocks noChangeAspect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53" y="2730022"/>
            <a:ext cx="2486342" cy="68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079" y="4526627"/>
            <a:ext cx="3375313" cy="1161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11" descr="Satarem-Log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82" y="4011649"/>
            <a:ext cx="3319752" cy="53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3" name="TextBox 2"/>
          <p:cNvSpPr txBox="1">
            <a:spLocks noChangeArrowheads="1"/>
          </p:cNvSpPr>
          <p:nvPr/>
        </p:nvSpPr>
        <p:spPr bwMode="auto">
          <a:xfrm>
            <a:off x="6975420" y="1580693"/>
            <a:ext cx="3472544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IN" sz="3200" b="1" dirty="0"/>
              <a:t>EURO KILNS</a:t>
            </a:r>
          </a:p>
          <a:p>
            <a:pPr eaLnBrk="1" hangingPunct="1"/>
            <a:r>
              <a:rPr lang="en-IN" sz="1400" b="1" dirty="0"/>
              <a:t>ALL KIND OF KILN MECH. WORKS</a:t>
            </a:r>
            <a:endParaRPr lang="en-IN" sz="2400" b="1" dirty="0"/>
          </a:p>
        </p:txBody>
      </p:sp>
      <p:sp>
        <p:nvSpPr>
          <p:cNvPr id="33804" name="AutoShape 14" descr="data:image/jpeg;base64,/9j/4AAQSkZJRgABAQAAAQABAAD/2wCEAAkGBhQQERUQEhQUFRUWGSEXFxYYGRobHhgYGhwdGBgXHBodHSYkHRsjHiAZHy8gIycrLy0sHx8xNTAqNSctLCwBCQoKDQsNGQ8OGSwkHiQ1LCw1LDQsLC8sNjUxLCwsNCwtNC81NS80NTUtLS4tNDQsLC00NjU1Li8sLC8sLywsLP/AABEIAFsAWAMBIgACEQEDEQH/xAAcAAACAgMBAQAAAAAAAAAAAAAGBwAIAQQFAwL/xAA7EAACAQIDBgMFBgQHAQAAAAABAgMEEQASIQUGBzFBURMiYRRxgZGhIzJCUmJyQ4KSsTOissHC0fAW/8QAGwEAAQUBAQAAAAAAAAAAAAAAAwECBAUGAAf/xAAtEQABAwMDAgMIAwAAAAAAAAABAAIDBAUREiExQVFxgfAGEyIyYZHB0aGy8f/aAAwDAQACEQMRAD8AeGMHEJwI7/cQodmR20edh5Ir/wCd+y/U9MFhhkneI4xklISBytzfHfeDZkYeU5nb7ka/ebufQDucdykqllRZEIKuoZT3BFwcVN2ztqWrmaoncvI3M9AOigdFHQDDs4IbzePSNSOfPTny+sTar8jcfLF/cLEaKkbLnLs79t+3ghMk1OwuBx+2eVlpqlbjOrRsR3Q5l+Nmb5YVC1LDkzD4n/vD744xRvs7V0DpIrqpYBiNUawOp0OK/wCNR7OyiSgAd0JCDMMPR9wehefacd3crErSkZmtoMouL9yMWIwm+AFEo9pmJXMcsai4zZRdnNudiSmvocHvELewbOonlB+1byRD9ZHO3ZRdvhjK3vVU3IxRjs0evNGj2Zkro7P3qpp6ialjkBlgNnX+5X8wB0NuRx1wcVEodqywzCoidllDZg99cx53731vfniw/DviPHtOPI9kqUHnj/MPzp3Hccx8sNulkkoWiRm7ev0P6SslDtka4mMBsTGeyiqMMITiPwwqopJKyNnqo2OZydZE/cPxKB1HIdBhl7Y4m01HWmiqMyeVW8W11BbXKwGo0trY4KaSrSVBJG6ujahlIIPqCMWlHUVNteJmt2PcbEJjg1+yqCcH/DHcuumf2mCRqWIqUM9tWU81RTz5DzcgRzvgr2ruRS7Q2yY4ogkcAD1jLoskjG6RgDQEj7xHS/bDXp6dUVURQqqLADQADkBjRXK/64GxxtwXDJzvj1ygsi3yULbO4X0MRzvEaiQ6tLOTIzHub6fTHa/+cpbW9mp7dvCjt/px0zgIr9hTNWTymNnRnQpYIwyqiKfvSKV8wbQD164yPvZJT8Tz91IwFubT4Z0ExzCEQuNRJAfCZT3GXT6YV3FLdHaESpJNM9XTxAqslvNGCf4gHU6DP1sL2w+1xiWFWUqwBBFiDqCDoQR1GJlHcpqWVrz8WO+/2PRNcwOGFTvDG4a8NqmokjrGZ6aJSGRxo72/J2X9RGo5A4IBuBS0O2YxNHnpqi/s4J8qTDXw3HUW+7f07YZu2du09HH4lRIkS9M3W3RV5k+gxpLnfXSsEVK35xzjv0H5QWRgbldJcTAPurxTi2jXGlhRggjLCR9C7KRoF6CxJ17chjGMZPBLA7TIMHnCkAg8JP8AFSr8Ta1SfysE/pUDHJ3f3qqaF89PKya3ZOaN+5Doffa+PPeSs8asqJQb55nYe4ubfS2NUbOlyl/DkygXLZWsB3va2PV4IoRSMilxjA2OOygknVkKyPDKgMdAk0mstSTUSN3MhuPktsFt8CW0qSQ7Opkpw5y+BcJe5jAXNoGUkW6Bhj1FNMdn1CRrIszK4QWZGzEWUjNK5Hvzj4Y8snPvJC49SVOHCKDgH2pu7VO1VKjEXlBjALiTwwkYPhP4uRDcNYMlr3vzvjpbC2ZPDUyeISYzGMhQvkzBvNmWR3YSa6WNit+oxq0VFIGXxYql6kSktKsloyuc2IObL4eSwyZb6W564a34DsUqLoTp1+OPq+Bfa9K5qWaVKiWHwwIlha2SQFvEzAOpzMCmVtQMpHl6+dZs6seipo87CoEiGRw2qhczDMRbOB5A35tdNcMDAeq5ffEjZftGz5SptJD9vGw5q8XnuPWwIxWzaW1JalzLPI0jn8TEk97C/Ia8hpiyOzIamSWomqVdElgUCJmBEZDSgrYEjMVysSO4HTCD2fuDXVEKTw0zvG4urKV1todM1+eNj7OTRQteJnAYIwTjrnbPko0wJOy2uF9f4O1aZr2DN4Z/nBX+9sZx50u5u0aeWOb2OovG6uLITqrBhyv2xjD71RsrpxLE9vGPmC6N2kYIVlKbYsERvHDEh7qir/YY5G/9XCtBPHPKkYkjZFzHmxBygDmTe3LAjxQ4mVNBL7LBEELKGWdrNcHQ5F5XB083ywldo7UlqHMs0jyOebMST7h2HoMV1ssc9Xpne7DeR1Ke+QN2VmeH20xU7NppL6iMI37kGQ3+X1wR5cI7ghvgIZG2fK1llOaEnkJOTJ/MLW9R64eIxVXOjdSVT4zxyPAp7Ham5Xyy4Da6nnJqM61RnzN7M0TERhSPsuuUW/FnB1vzGDRsAU77QAqolWY+M8pil0vAFJFl62dApT9RPfEOIZ7JxRtSI3hoJLZ8oz5eWawzEel72x7BMamxc/s8Xi38Tw0z3558ozX9b3xunAilXC302mKWgqZibZYmA/cwyr9SMAO4HFehp6SGkl8SIxqFLFcyk8ybrcjU9RjQ45b4ByuzomvlOeYj81vJH7xcsR+3CixtLTZI6mizPkZORj14qNJIQ7ZW02XvBT1QzQTRS9fIwJHvHMfEYmEfwT3a9orTVMPJTi4PeRtFHwGZvl3xMZu50kdFUGFjtWPWEZji4ZTX4i7mjaVIUAtNH54W/V1S/Zhp77Hpis80RRirAhlJBB5gg2IPuOLhnC63n4SR1m0Uq7hYm1qEGhdl+7l7ZuTH07nFtY7wKIOim+XkfQ9vNDkj1bhA/DbhYa6JqqcvHGQRDl0Yt0lH6VPLufdhgbP3yk2ey0e1vKeUVYL+HMByzn8D2539+mDmGJUUIoCqosABYADQADtivXF3fD22sMMZvDT3Vbcmfk7/APEHsD3x0D5b5Vlsg+H+vh63SkCNuysLDOrqHVgykXDAggg9QRj0vipWyt46ilP2E8sXojED105fTDo3Y2VtWspIqk7TaPxVzZfBRiBcgebTprgFwsbqEanyDSfH8ZStl1dEypplQFmIVRqSTYAepOF3vBxPSaZNn7OkRp5Wye0Mfs479VP427dL258sLDialRBWNSzVU1SFVWu5sLsL/cuQLdMCKSlSGBIINwRzBHI+/Frb/Z1kkQmc/ORkbbefUob5SDhWTXhpTGiNFIC5Yl3nP+IZiNZcx5H05W0N9cIje7dCbZs/gSi4OscgByyL3HqOo5j4g4fnDfe8bSo1dj9tHZJh+oDR/cw199+2O9tLYsVSqrMiuFYOt+jKbqR/7XFVR3Sptk72S7jJyPr3CIWNeMhcThvuz7BQRxMLSP8AaS/vbW3wFl+GJgpAxMUssrppHSO5JyiAYGFnGLYziYElXN3hpJZaaWKndY5XUqsjXIUnS+nW17HocVy3h4b11FdpIWZB/Ej8627m2q/EDFn7YwcWtuustuJ0AEHn/Ux7A9U5OLYbqUnhUVNFa2WFAfflF/rgd4hbnUctNLUNTx+Kqkh1uhv6lSL/ABwbRqALDkNB7uWJt4urbjFHpaRjOf4TI2aCVX3jnFbad/zQofqw/wBsDu7u4VZX2MELZD/Ebyp/Uef8t8WKq92Kaoq/aJoUkkRAqs4vYXJ+6dOZOtsdtRpg8ftC+mpWQRN3A5P6XGIFxJQDw54ZNst2meoLu65WRBaO17i99WIPI6czhgYlsTGcnnkqZDJKckooAaMBTExMTAUq/9k="/>
          <p:cNvSpPr>
            <a:spLocks noChangeAspect="1" noChangeArrowheads="1"/>
          </p:cNvSpPr>
          <p:nvPr/>
        </p:nvSpPr>
        <p:spPr bwMode="auto">
          <a:xfrm>
            <a:off x="184045" y="-136504"/>
            <a:ext cx="359409" cy="288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3805" name="AutoShape 16" descr="http://www.ercomgroup.org/ERCOM%20LOGO.jpg"/>
          <p:cNvSpPr>
            <a:spLocks noChangeAspect="1" noChangeArrowheads="1"/>
          </p:cNvSpPr>
          <p:nvPr/>
        </p:nvSpPr>
        <p:spPr bwMode="auto">
          <a:xfrm>
            <a:off x="364618" y="7501"/>
            <a:ext cx="359409" cy="28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33806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949" y="3032281"/>
            <a:ext cx="1237962" cy="1026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Our Associates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062" y="3043645"/>
            <a:ext cx="40640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00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43023" y="2525707"/>
            <a:ext cx="7560945" cy="1656045"/>
          </a:xfrm>
        </p:spPr>
        <p:txBody>
          <a:bodyPr/>
          <a:lstStyle/>
          <a:p>
            <a:r>
              <a:rPr lang="en-IN" sz="5400" b="1" dirty="0"/>
              <a:t>THANK YOU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539981" y="1699546"/>
            <a:ext cx="4950112" cy="4276615"/>
          </a:xfrm>
        </p:spPr>
        <p:txBody>
          <a:bodyPr/>
          <a:lstStyle/>
          <a:p>
            <a:pPr eaLnBrk="1" hangingPunct="1"/>
            <a:r>
              <a:rPr lang="en-IN" sz="1800" dirty="0"/>
              <a:t>Engineering Consultancy Services for cement and power generation plants.</a:t>
            </a:r>
          </a:p>
          <a:p>
            <a:pPr eaLnBrk="1" hangingPunct="1"/>
            <a:r>
              <a:rPr lang="en-US" sz="1800" b="1" dirty="0"/>
              <a:t>Alternative fuel firing system - Engineering &amp; equipment supply</a:t>
            </a:r>
            <a:endParaRPr lang="en-IN" sz="1800" b="1" dirty="0"/>
          </a:p>
          <a:p>
            <a:pPr eaLnBrk="1" hangingPunct="1"/>
            <a:r>
              <a:rPr lang="en-US" sz="1800" dirty="0"/>
              <a:t>NOx and </a:t>
            </a:r>
            <a:r>
              <a:rPr lang="en-US" sz="1800" dirty="0" err="1"/>
              <a:t>SOx</a:t>
            </a:r>
            <a:r>
              <a:rPr lang="en-US" sz="1800" dirty="0"/>
              <a:t> reduction-Technical Audit &amp; Equipment Supply.</a:t>
            </a:r>
          </a:p>
          <a:p>
            <a:pPr eaLnBrk="1" hangingPunct="1"/>
            <a:r>
              <a:rPr lang="en-US" sz="1800" dirty="0"/>
              <a:t>Supply of Critical &amp; Non Critical Spare parts </a:t>
            </a:r>
          </a:p>
          <a:p>
            <a:pPr eaLnBrk="1" hangingPunct="1"/>
            <a:r>
              <a:rPr lang="en-US" sz="1800" dirty="0"/>
              <a:t>Supply of Grinding Media, Refractory, Consumables</a:t>
            </a:r>
          </a:p>
          <a:p>
            <a:pPr eaLnBrk="1" hangingPunct="1"/>
            <a:r>
              <a:rPr lang="en-IN" sz="1800" dirty="0"/>
              <a:t>Trained manpower supply</a:t>
            </a:r>
          </a:p>
          <a:p>
            <a:pPr eaLnBrk="1" hangingPunct="1"/>
            <a:r>
              <a:rPr lang="en-US" sz="1800" dirty="0"/>
              <a:t>Sourcing of raw material and fuel</a:t>
            </a:r>
          </a:p>
          <a:p>
            <a:pPr eaLnBrk="1" hangingPunct="1"/>
            <a:r>
              <a:rPr lang="en-IN" sz="1800" dirty="0"/>
              <a:t>Power generation from waste heat </a:t>
            </a:r>
          </a:p>
          <a:p>
            <a:pPr eaLnBrk="1" hangingPunct="1"/>
            <a:endParaRPr lang="en-IN" sz="1800" dirty="0"/>
          </a:p>
        </p:txBody>
      </p:sp>
      <p:sp>
        <p:nvSpPr>
          <p:cNvPr id="8198" name="Content Placeholder 2"/>
          <p:cNvSpPr txBox="1">
            <a:spLocks/>
          </p:cNvSpPr>
          <p:nvPr/>
        </p:nvSpPr>
        <p:spPr bwMode="auto">
          <a:xfrm>
            <a:off x="5829479" y="1682441"/>
            <a:ext cx="4500418" cy="427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IN" dirty="0">
                <a:latin typeface="Calibri" pitchFamily="34" charset="0"/>
              </a:rPr>
              <a:t>Operation and Maintenance Contracts for  Cement Plant </a:t>
            </a:r>
            <a:endParaRPr lang="en-IN" b="1" dirty="0"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Complete Plant Restoration</a:t>
            </a:r>
            <a:endParaRPr lang="en-IN" dirty="0"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IN" dirty="0">
                <a:latin typeface="Calibri" pitchFamily="34" charset="0"/>
              </a:rPr>
              <a:t>Supply of complete cement/lime plant or unit operations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IN" dirty="0">
                <a:latin typeface="Calibri" pitchFamily="34" charset="0"/>
              </a:rPr>
              <a:t>Upgrades and Capacity enhancement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IN" dirty="0">
                <a:latin typeface="Calibri" pitchFamily="34" charset="0"/>
              </a:rPr>
              <a:t>Feasibility Studies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IN" dirty="0">
                <a:latin typeface="Calibri" pitchFamily="34" charset="0"/>
              </a:rPr>
              <a:t>Process Engineering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IN" dirty="0">
                <a:latin typeface="Calibri" pitchFamily="34" charset="0"/>
              </a:rPr>
              <a:t>Plant commissioning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IN" dirty="0">
                <a:latin typeface="Calibri" pitchFamily="34" charset="0"/>
              </a:rPr>
              <a:t>Turn Key Projects.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Our Scope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The Company We have worked with</a:t>
            </a:r>
          </a:p>
        </p:txBody>
      </p:sp>
      <p:pic>
        <p:nvPicPr>
          <p:cNvPr id="23553" name="Picture 1" descr="C:\Users\BQB\Desktop\LOGO\ADITYA BIR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211" y="3168086"/>
            <a:ext cx="2333549" cy="1153970"/>
          </a:xfrm>
          <a:prstGeom prst="rect">
            <a:avLst/>
          </a:prstGeom>
          <a:noFill/>
        </p:spPr>
      </p:pic>
      <p:pic>
        <p:nvPicPr>
          <p:cNvPr id="23554" name="Picture 2" descr="C:\Users\BQB\Desktop\LOGO\BIR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013" y="1584043"/>
            <a:ext cx="2653934" cy="1512041"/>
          </a:xfrm>
          <a:prstGeom prst="rect">
            <a:avLst/>
          </a:prstGeom>
          <a:noFill/>
        </p:spPr>
      </p:pic>
      <p:pic>
        <p:nvPicPr>
          <p:cNvPr id="23555" name="Picture 3" descr="C:\Users\BQB\Desktop\LOGO\green islan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00537" y="1704403"/>
            <a:ext cx="1333456" cy="1017064"/>
          </a:xfrm>
          <a:prstGeom prst="rect">
            <a:avLst/>
          </a:prstGeom>
          <a:noFill/>
        </p:spPr>
      </p:pic>
      <p:pic>
        <p:nvPicPr>
          <p:cNvPr id="23556" name="Picture 4" descr="C:\Users\BQB\Desktop\LOGO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17427" y="1824760"/>
            <a:ext cx="3416984" cy="901620"/>
          </a:xfrm>
          <a:prstGeom prst="rect">
            <a:avLst/>
          </a:prstGeom>
          <a:noFill/>
        </p:spPr>
      </p:pic>
      <p:pic>
        <p:nvPicPr>
          <p:cNvPr id="23557" name="Picture 5" descr="C:\Users\BQB\Desktop\LOGO\LAFARG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50791" y="3168086"/>
            <a:ext cx="3000278" cy="1080029"/>
          </a:xfrm>
          <a:prstGeom prst="rect">
            <a:avLst/>
          </a:prstGeom>
          <a:noFill/>
        </p:spPr>
      </p:pic>
      <p:pic>
        <p:nvPicPr>
          <p:cNvPr id="23558" name="Picture 6" descr="C:\Users\BQB\Desktop\LOGO\mehta_group_logo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6894" y="4896132"/>
            <a:ext cx="2656496" cy="720019"/>
          </a:xfrm>
          <a:prstGeom prst="rect">
            <a:avLst/>
          </a:prstGeom>
          <a:noFill/>
        </p:spPr>
      </p:pic>
      <p:pic>
        <p:nvPicPr>
          <p:cNvPr id="14" name="Picture 7" descr="IKN LOGO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218" y="3384092"/>
            <a:ext cx="1446315" cy="1155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BQB\Desktop\LOGO\holcim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11472" y="4646813"/>
            <a:ext cx="2563606" cy="101400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00411" y="2740021"/>
            <a:ext cx="2605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Green Island Cement</a:t>
            </a:r>
          </a:p>
        </p:txBody>
      </p:sp>
      <p:pic>
        <p:nvPicPr>
          <p:cNvPr id="13" name="Picture 5" descr="E:\SHASHANK\Banner, Brochure, Website\PPC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517468" y="4854151"/>
            <a:ext cx="2133601" cy="762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107" y="2303983"/>
            <a:ext cx="10297144" cy="1656184"/>
          </a:xfrm>
          <a:noFill/>
        </p:spPr>
        <p:txBody>
          <a:bodyPr/>
          <a:lstStyle/>
          <a:p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AFR Technology</a:t>
            </a:r>
            <a:b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Engineering &amp; Equipment Supply</a:t>
            </a:r>
            <a:b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(Insuring the complete utilization of Alternative fuel (MSW) in Pyro Process in all aspects from environmental to socio-economical)</a:t>
            </a:r>
            <a:b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</a:br>
            <a:endParaRPr lang="en-IN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Fuels For Cement Industry</a:t>
            </a:r>
            <a:endParaRPr lang="en-IN" dirty="0"/>
          </a:p>
        </p:txBody>
      </p:sp>
      <p:sp>
        <p:nvSpPr>
          <p:cNvPr id="13321" name="TextBox 10"/>
          <p:cNvSpPr txBox="1">
            <a:spLocks noChangeArrowheads="1"/>
          </p:cNvSpPr>
          <p:nvPr/>
        </p:nvSpPr>
        <p:spPr bwMode="auto">
          <a:xfrm>
            <a:off x="471453" y="1727919"/>
            <a:ext cx="5937334" cy="378565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2400" dirty="0">
                <a:latin typeface="Calibri" pitchFamily="34" charset="0"/>
              </a:rPr>
              <a:t>Waste Oil and solvent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2400" dirty="0">
                <a:latin typeface="Calibri" pitchFamily="34" charset="0"/>
              </a:rPr>
              <a:t>Contaminated wood and process waste from wood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2400" dirty="0" err="1">
                <a:latin typeface="Calibri" pitchFamily="34" charset="0"/>
              </a:rPr>
              <a:t>Tyre</a:t>
            </a:r>
            <a:r>
              <a:rPr lang="en-US" sz="2400" dirty="0">
                <a:latin typeface="Calibri" pitchFamily="34" charset="0"/>
              </a:rPr>
              <a:t> and Rubber  waste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2400" dirty="0">
                <a:latin typeface="Calibri" pitchFamily="34" charset="0"/>
              </a:rPr>
              <a:t>Plastics Waste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2400" dirty="0">
                <a:latin typeface="Calibri" pitchFamily="34" charset="0"/>
              </a:rPr>
              <a:t>Thermal fraction of domestic waste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2400" dirty="0">
                <a:latin typeface="Calibri" pitchFamily="34" charset="0"/>
              </a:rPr>
              <a:t>Thermal fraction of industrial waste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2400" dirty="0">
                <a:latin typeface="Calibri" pitchFamily="34" charset="0"/>
              </a:rPr>
              <a:t>Animal Meal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2400" dirty="0">
                <a:latin typeface="Calibri" pitchFamily="34" charset="0"/>
              </a:rPr>
              <a:t>Sewage sludge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2400" dirty="0">
                <a:latin typeface="Calibri" pitchFamily="34" charset="0"/>
              </a:rPr>
              <a:t>Municipal (Domestic) waste </a:t>
            </a:r>
            <a:endParaRPr lang="en-IN" sz="2400" dirty="0">
              <a:latin typeface="Calibri" pitchFamily="34" charset="0"/>
            </a:endParaRPr>
          </a:p>
        </p:txBody>
      </p:sp>
      <p:pic>
        <p:nvPicPr>
          <p:cNvPr id="7" name="Picture 6" descr="Bild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4" r="7114"/>
          <a:stretch>
            <a:fillRect/>
          </a:stretch>
        </p:blipFill>
        <p:spPr bwMode="auto">
          <a:xfrm>
            <a:off x="6768827" y="1749710"/>
            <a:ext cx="155780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Holzschnitzel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8" t="12599" r="16798" b="12599"/>
          <a:stretch>
            <a:fillRect/>
          </a:stretch>
        </p:blipFill>
        <p:spPr bwMode="auto">
          <a:xfrm>
            <a:off x="6768827" y="3096071"/>
            <a:ext cx="1557806" cy="116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Kunststoffchips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7" t="15749" r="25197" b="25197"/>
          <a:stretch>
            <a:fillRect/>
          </a:stretch>
        </p:blipFill>
        <p:spPr bwMode="auto">
          <a:xfrm>
            <a:off x="6768827" y="4537629"/>
            <a:ext cx="1557806" cy="114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812" y="1749710"/>
            <a:ext cx="1573784" cy="10491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249" y="3096071"/>
            <a:ext cx="1476909" cy="11683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249" y="4537629"/>
            <a:ext cx="1476909" cy="11104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Advantage of AFR in Cement industry</a:t>
            </a:r>
            <a:endParaRPr lang="en-IN" sz="3200" b="1" dirty="0"/>
          </a:p>
        </p:txBody>
      </p:sp>
      <p:sp>
        <p:nvSpPr>
          <p:cNvPr id="48" name="TextBox 10"/>
          <p:cNvSpPr txBox="1">
            <a:spLocks noChangeArrowheads="1"/>
          </p:cNvSpPr>
          <p:nvPr/>
        </p:nvSpPr>
        <p:spPr bwMode="auto">
          <a:xfrm>
            <a:off x="471453" y="1439887"/>
            <a:ext cx="9858444" cy="489364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2400" dirty="0">
                <a:latin typeface="Calibri" pitchFamily="34" charset="0"/>
              </a:rPr>
              <a:t>Counter flow principle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2400" dirty="0">
                <a:latin typeface="Calibri" pitchFamily="34" charset="0"/>
              </a:rPr>
              <a:t>Maintains desired temperature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2400" dirty="0">
                <a:latin typeface="Calibri" pitchFamily="34" charset="0"/>
              </a:rPr>
              <a:t>Long gas residence time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2400" dirty="0">
                <a:latin typeface="Calibri" pitchFamily="34" charset="0"/>
              </a:rPr>
              <a:t>Reduction in CO2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2400" dirty="0">
                <a:latin typeface="Calibri" pitchFamily="34" charset="0"/>
              </a:rPr>
              <a:t>Effective method of achieving lower cost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2400" dirty="0">
                <a:latin typeface="Calibri" pitchFamily="34" charset="0"/>
              </a:rPr>
              <a:t>Safety disposal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2400" dirty="0">
                <a:latin typeface="Calibri" pitchFamily="34" charset="0"/>
              </a:rPr>
              <a:t>Full use of heat content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2400" dirty="0">
                <a:latin typeface="Calibri" pitchFamily="34" charset="0"/>
              </a:rPr>
              <a:t>Full use of mineral content (ASH) of the fuel for raw material substitution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2400" dirty="0">
                <a:latin typeface="Calibri" pitchFamily="34" charset="0"/>
              </a:rPr>
              <a:t>Emissions from cement kiln system are independent of the type of fuel used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2400" dirty="0">
                <a:latin typeface="Calibri" pitchFamily="34" charset="0"/>
              </a:rPr>
              <a:t>No harmful slag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2400" dirty="0">
                <a:latin typeface="Calibri" pitchFamily="34" charset="0"/>
              </a:rPr>
              <a:t>Heavy metals naturally incorporated into clinker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2400" dirty="0">
                <a:latin typeface="Calibri" pitchFamily="34" charset="0"/>
              </a:rPr>
              <a:t>No effluent to be disposed</a:t>
            </a:r>
            <a:endParaRPr lang="en-IN" sz="2400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Calorific and Significant values of Alternative Fuels </a:t>
            </a:r>
          </a:p>
        </p:txBody>
      </p:sp>
      <p:graphicFrame>
        <p:nvGraphicFramePr>
          <p:cNvPr id="9" name="Object 20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9136191"/>
              </p:ext>
            </p:extLst>
          </p:nvPr>
        </p:nvGraphicFramePr>
        <p:xfrm>
          <a:off x="648147" y="1727919"/>
          <a:ext cx="9462966" cy="3816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Arbeitsblatt" r:id="rId3" imgW="6410554" imgH="2600554" progId="Excel.Sheet.8">
                  <p:embed/>
                </p:oleObj>
              </mc:Choice>
              <mc:Fallback>
                <p:oleObj name="Arbeitsblatt" r:id="rId3" imgW="6410554" imgH="2600554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147" y="1727919"/>
                        <a:ext cx="9462966" cy="38164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23875" y="192439"/>
            <a:ext cx="9858444" cy="1041049"/>
          </a:xfrm>
        </p:spPr>
        <p:txBody>
          <a:bodyPr/>
          <a:lstStyle/>
          <a:p>
            <a:r>
              <a:rPr lang="en-US" dirty="0"/>
              <a:t>Problems of Storage </a:t>
            </a:r>
            <a:endParaRPr lang="en-IN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80195" y="1263844"/>
            <a:ext cx="8258175" cy="449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de-DE" altLang="en-US" sz="2200" dirty="0">
                <a:latin typeface="Calibri" pitchFamily="34" charset="0"/>
              </a:rPr>
              <a:t>Organic content</a:t>
            </a:r>
          </a:p>
          <a:p>
            <a:pPr>
              <a:spcBef>
                <a:spcPct val="50000"/>
              </a:spcBef>
            </a:pPr>
            <a:r>
              <a:rPr lang="de-DE" altLang="en-US" sz="2200" dirty="0">
                <a:latin typeface="Calibri" pitchFamily="34" charset="0"/>
              </a:rPr>
              <a:t>			- Odour</a:t>
            </a:r>
          </a:p>
          <a:p>
            <a:pPr>
              <a:spcBef>
                <a:spcPct val="50000"/>
              </a:spcBef>
            </a:pPr>
            <a:r>
              <a:rPr lang="de-DE" altLang="en-US" sz="2200" dirty="0">
                <a:latin typeface="Calibri" pitchFamily="34" charset="0"/>
              </a:rPr>
              <a:t>			- Bacteria/growth of mould</a:t>
            </a:r>
          </a:p>
          <a:p>
            <a:pPr>
              <a:spcBef>
                <a:spcPct val="50000"/>
              </a:spcBef>
            </a:pPr>
            <a:r>
              <a:rPr lang="de-DE" altLang="en-US" sz="2200" dirty="0">
                <a:latin typeface="Calibri" pitchFamily="34" charset="0"/>
              </a:rPr>
              <a:t>			- Development of heat</a:t>
            </a:r>
          </a:p>
          <a:p>
            <a:pPr>
              <a:spcBef>
                <a:spcPct val="50000"/>
              </a:spcBef>
            </a:pPr>
            <a:r>
              <a:rPr lang="de-DE" altLang="en-US" sz="2200" dirty="0">
                <a:latin typeface="Calibri" pitchFamily="34" charset="0"/>
              </a:rPr>
              <a:t>			- Solidification</a:t>
            </a:r>
          </a:p>
          <a:p>
            <a:pPr>
              <a:spcBef>
                <a:spcPct val="50000"/>
              </a:spcBef>
            </a:pPr>
            <a:r>
              <a:rPr lang="de-DE" altLang="en-US" sz="2200" dirty="0">
                <a:latin typeface="Calibri" pitchFamily="34" charset="0"/>
              </a:rPr>
              <a:t>2. Humidity</a:t>
            </a:r>
          </a:p>
          <a:p>
            <a:pPr>
              <a:spcBef>
                <a:spcPct val="50000"/>
              </a:spcBef>
            </a:pPr>
            <a:r>
              <a:rPr lang="de-DE" altLang="en-US" sz="2200" dirty="0">
                <a:latin typeface="Calibri" pitchFamily="34" charset="0"/>
              </a:rPr>
              <a:t>3. Jamming</a:t>
            </a:r>
          </a:p>
          <a:p>
            <a:pPr>
              <a:spcBef>
                <a:spcPct val="50000"/>
              </a:spcBef>
            </a:pPr>
            <a:r>
              <a:rPr lang="de-DE" altLang="en-US" sz="2200" dirty="0">
                <a:latin typeface="Calibri" pitchFamily="34" charset="0"/>
              </a:rPr>
              <a:t>4. Voluminously – big storage space</a:t>
            </a:r>
          </a:p>
          <a:p>
            <a:pPr>
              <a:spcBef>
                <a:spcPct val="50000"/>
              </a:spcBef>
            </a:pPr>
            <a:r>
              <a:rPr lang="de-DE" altLang="en-US" sz="2200" dirty="0">
                <a:latin typeface="Calibri" pitchFamily="34" charset="0"/>
              </a:rPr>
              <a:t>6. Contamination</a:t>
            </a:r>
            <a:endParaRPr lang="de-AT" altLang="en-US" sz="2200" dirty="0">
              <a:latin typeface="Calibri" pitchFamily="34" charset="0"/>
            </a:endParaRPr>
          </a:p>
        </p:txBody>
      </p:sp>
      <p:sp>
        <p:nvSpPr>
          <p:cNvPr id="3" name="Left Brace 2"/>
          <p:cNvSpPr/>
          <p:nvPr/>
        </p:nvSpPr>
        <p:spPr>
          <a:xfrm>
            <a:off x="360040" y="1439887"/>
            <a:ext cx="720155" cy="2654671"/>
          </a:xfrm>
          <a:prstGeom prst="lef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>
</file>

<file path=ppt/theme/theme1.xml><?xml version="1.0" encoding="utf-8"?>
<a:theme xmlns:a="http://schemas.openxmlformats.org/drawingml/2006/main" name="BQB_Infra Technori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QB_Infra Technori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QB_Infra Technori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BQB_Infra Technorium</Template>
  <TotalTime>6758</TotalTime>
  <Words>858</Words>
  <Application>Microsoft Office PowerPoint</Application>
  <PresentationFormat>Custom</PresentationFormat>
  <Paragraphs>150</Paragraphs>
  <Slides>28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Arial</vt:lpstr>
      <vt:lpstr>Calibri</vt:lpstr>
      <vt:lpstr>Futura Md BT</vt:lpstr>
      <vt:lpstr>Tahoma</vt:lpstr>
      <vt:lpstr>Times New Roman</vt:lpstr>
      <vt:lpstr>BQB_Infra Technorium</vt:lpstr>
      <vt:lpstr>2_BQB_Infra Technorium</vt:lpstr>
      <vt:lpstr>1_BQB_Infra Technorium</vt:lpstr>
      <vt:lpstr>Arbeitsblatt</vt:lpstr>
      <vt:lpstr>Bitmap</vt:lpstr>
      <vt:lpstr>Bitmap Image</vt:lpstr>
      <vt:lpstr>Diagramm</vt:lpstr>
      <vt:lpstr>Worksheet</vt:lpstr>
      <vt:lpstr>PowerPoint Presentation</vt:lpstr>
      <vt:lpstr>About Us</vt:lpstr>
      <vt:lpstr>Our Scope</vt:lpstr>
      <vt:lpstr>The Company We have worked with</vt:lpstr>
      <vt:lpstr>AFR Technology Engineering &amp; Equipment Supply (Insuring the complete utilization of Alternative fuel (MSW) in Pyro Process in all aspects from environmental to socio-economical) </vt:lpstr>
      <vt:lpstr>Alternative Fuels For Cement Industry</vt:lpstr>
      <vt:lpstr>Advantage of AFR in Cement industry</vt:lpstr>
      <vt:lpstr>Calorific and Significant values of Alternative Fuels </vt:lpstr>
      <vt:lpstr>Problems of Storage </vt:lpstr>
      <vt:lpstr>Where to burn Alternative Fuels in a Cement Plant</vt:lpstr>
      <vt:lpstr>Important Points for burning</vt:lpstr>
      <vt:lpstr>Alternative Fuel Preparation</vt:lpstr>
      <vt:lpstr>Preparation Plant for Tyres</vt:lpstr>
      <vt:lpstr>Preparation of plastic and substance mixture</vt:lpstr>
      <vt:lpstr>Preparation of domestic waste</vt:lpstr>
      <vt:lpstr>Flow Sheet – Preparation of MSW</vt:lpstr>
      <vt:lpstr>Domestic Waste Preparation</vt:lpstr>
      <vt:lpstr>COPROCESSING OF RDF IN CLINKER MANUFACTURING PROCESS </vt:lpstr>
      <vt:lpstr>Emission analysis &amp; control (dioxin/Furan, Sox, NOx and Heavy metals)</vt:lpstr>
      <vt:lpstr>Emissions</vt:lpstr>
      <vt:lpstr>Emission Control</vt:lpstr>
      <vt:lpstr>Influence on Emission</vt:lpstr>
      <vt:lpstr>Influence on Emission</vt:lpstr>
      <vt:lpstr>Influence on Clinker</vt:lpstr>
      <vt:lpstr>Influence on Clinker</vt:lpstr>
      <vt:lpstr>BQB’s Scope in association with </vt:lpstr>
      <vt:lpstr>Our Associates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bqb Infra TechnoriumPvt. Ltd.</dc:title>
  <dc:creator>Shashank Mishra</dc:creator>
  <cp:lastModifiedBy>User</cp:lastModifiedBy>
  <cp:revision>311</cp:revision>
  <dcterms:created xsi:type="dcterms:W3CDTF">2012-06-18T11:44:29Z</dcterms:created>
  <dcterms:modified xsi:type="dcterms:W3CDTF">2016-08-02T10:22:27Z</dcterms:modified>
  <cp:contentStatus/>
</cp:coreProperties>
</file>