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60" r:id="rId4"/>
    <p:sldId id="285" r:id="rId5"/>
    <p:sldId id="327" r:id="rId6"/>
    <p:sldId id="330" r:id="rId7"/>
    <p:sldId id="273" r:id="rId8"/>
    <p:sldId id="274" r:id="rId9"/>
    <p:sldId id="275" r:id="rId10"/>
    <p:sldId id="323" r:id="rId11"/>
    <p:sldId id="326" r:id="rId12"/>
    <p:sldId id="354" r:id="rId13"/>
    <p:sldId id="355" r:id="rId14"/>
    <p:sldId id="325" r:id="rId15"/>
    <p:sldId id="321" r:id="rId16"/>
    <p:sldId id="315" r:id="rId17"/>
    <p:sldId id="316" r:id="rId18"/>
    <p:sldId id="317" r:id="rId19"/>
    <p:sldId id="318" r:id="rId20"/>
    <p:sldId id="322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14" r:id="rId29"/>
    <p:sldId id="328" r:id="rId30"/>
    <p:sldId id="344" r:id="rId31"/>
    <p:sldId id="335" r:id="rId32"/>
    <p:sldId id="336" r:id="rId33"/>
    <p:sldId id="345" r:id="rId34"/>
    <p:sldId id="347" r:id="rId35"/>
    <p:sldId id="346" r:id="rId36"/>
    <p:sldId id="348" r:id="rId37"/>
    <p:sldId id="349" r:id="rId38"/>
    <p:sldId id="350" r:id="rId39"/>
    <p:sldId id="351" r:id="rId40"/>
    <p:sldId id="352" r:id="rId41"/>
    <p:sldId id="353" r:id="rId42"/>
    <p:sldId id="280" r:id="rId43"/>
    <p:sldId id="332" r:id="rId44"/>
  </p:sldIdLst>
  <p:sldSz cx="10801350" cy="6480175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4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7F2"/>
    <a:srgbClr val="F9F9F9"/>
    <a:srgbClr val="FBFBFB"/>
    <a:srgbClr val="000099"/>
    <a:srgbClr val="0000CC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737" autoAdjust="0"/>
  </p:normalViewPr>
  <p:slideViewPr>
    <p:cSldViewPr>
      <p:cViewPr varScale="1">
        <p:scale>
          <a:sx n="76" d="100"/>
          <a:sy n="76" d="100"/>
        </p:scale>
        <p:origin x="864" y="96"/>
      </p:cViewPr>
      <p:guideLst>
        <p:guide orient="horz" pos="2041"/>
        <p:guide pos="340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777F76-BBBB-4D92-8037-81DDC7934966}" type="doc">
      <dgm:prSet loTypeId="urn:microsoft.com/office/officeart/2005/8/layout/hProcess3" loCatId="process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IN"/>
        </a:p>
      </dgm:t>
    </dgm:pt>
    <dgm:pt modelId="{9AABB2C0-F7D3-44F0-A9FB-141226F8C5C2}">
      <dgm:prSet custT="1"/>
      <dgm:spPr/>
      <dgm:t>
        <a:bodyPr/>
        <a:lstStyle/>
        <a:p>
          <a:pPr rtl="0"/>
          <a:r>
            <a:rPr lang="en-US" sz="1200" b="1" dirty="0">
              <a:solidFill>
                <a:schemeClr val="bg1"/>
              </a:solidFill>
            </a:rPr>
            <a:t>CASE – Cement Mill of AN INDIAN CEMENT PLANT</a:t>
          </a:r>
          <a:endParaRPr lang="en-IN" sz="1200" dirty="0">
            <a:solidFill>
              <a:schemeClr val="bg1"/>
            </a:solidFill>
          </a:endParaRPr>
        </a:p>
      </dgm:t>
    </dgm:pt>
    <dgm:pt modelId="{24DC3513-74E0-4E23-9363-9EEC36CBB1F3}" type="parTrans" cxnId="{13CC5A3B-2357-465E-9F64-46B2387C9725}">
      <dgm:prSet/>
      <dgm:spPr/>
      <dgm:t>
        <a:bodyPr/>
        <a:lstStyle/>
        <a:p>
          <a:endParaRPr lang="en-IN"/>
        </a:p>
      </dgm:t>
    </dgm:pt>
    <dgm:pt modelId="{ABAC7F13-BA5B-45E9-A057-25DB97F75E5B}" type="sibTrans" cxnId="{13CC5A3B-2357-465E-9F64-46B2387C9725}">
      <dgm:prSet/>
      <dgm:spPr/>
      <dgm:t>
        <a:bodyPr/>
        <a:lstStyle/>
        <a:p>
          <a:endParaRPr lang="en-IN"/>
        </a:p>
      </dgm:t>
    </dgm:pt>
    <dgm:pt modelId="{F40F618F-409D-427E-B110-35DA2A194CFB}" type="pres">
      <dgm:prSet presAssocID="{B8777F76-BBBB-4D92-8037-81DDC7934966}" presName="Name0" presStyleCnt="0">
        <dgm:presLayoutVars>
          <dgm:dir/>
          <dgm:animLvl val="lvl"/>
          <dgm:resizeHandles val="exact"/>
        </dgm:presLayoutVars>
      </dgm:prSet>
      <dgm:spPr/>
    </dgm:pt>
    <dgm:pt modelId="{1208C4F1-D2E3-489F-8792-1AF6A32AE637}" type="pres">
      <dgm:prSet presAssocID="{B8777F76-BBBB-4D92-8037-81DDC7934966}" presName="dummy" presStyleCnt="0"/>
      <dgm:spPr/>
    </dgm:pt>
    <dgm:pt modelId="{0601F0DB-980A-42E7-ADF5-3FFAB73E1F1D}" type="pres">
      <dgm:prSet presAssocID="{B8777F76-BBBB-4D92-8037-81DDC7934966}" presName="linH" presStyleCnt="0"/>
      <dgm:spPr/>
    </dgm:pt>
    <dgm:pt modelId="{AA145C21-9944-4379-ACD9-CACFCD01587E}" type="pres">
      <dgm:prSet presAssocID="{B8777F76-BBBB-4D92-8037-81DDC7934966}" presName="padding1" presStyleCnt="0"/>
      <dgm:spPr/>
    </dgm:pt>
    <dgm:pt modelId="{A169BA0E-327A-4489-A6DC-22CDEE5D0DF4}" type="pres">
      <dgm:prSet presAssocID="{9AABB2C0-F7D3-44F0-A9FB-141226F8C5C2}" presName="linV" presStyleCnt="0"/>
      <dgm:spPr/>
    </dgm:pt>
    <dgm:pt modelId="{FA90EA04-1DEA-45AB-9E91-6C8FB79BE054}" type="pres">
      <dgm:prSet presAssocID="{9AABB2C0-F7D3-44F0-A9FB-141226F8C5C2}" presName="spVertical1" presStyleCnt="0"/>
      <dgm:spPr/>
    </dgm:pt>
    <dgm:pt modelId="{C5243D6E-917D-4FBC-83F0-59E2236696DE}" type="pres">
      <dgm:prSet presAssocID="{9AABB2C0-F7D3-44F0-A9FB-141226F8C5C2}" presName="parTx" presStyleLbl="revTx" presStyleIdx="0" presStyleCnt="1" custScaleX="112141">
        <dgm:presLayoutVars>
          <dgm:chMax val="0"/>
          <dgm:chPref val="0"/>
          <dgm:bulletEnabled val="1"/>
        </dgm:presLayoutVars>
      </dgm:prSet>
      <dgm:spPr/>
    </dgm:pt>
    <dgm:pt modelId="{9522D166-50B5-453F-9ED1-4EEF47ABBBA8}" type="pres">
      <dgm:prSet presAssocID="{9AABB2C0-F7D3-44F0-A9FB-141226F8C5C2}" presName="spVertical2" presStyleCnt="0"/>
      <dgm:spPr/>
    </dgm:pt>
    <dgm:pt modelId="{E8460A31-8BFD-4613-9CD0-B8908DA01711}" type="pres">
      <dgm:prSet presAssocID="{9AABB2C0-F7D3-44F0-A9FB-141226F8C5C2}" presName="spVertical3" presStyleCnt="0"/>
      <dgm:spPr/>
    </dgm:pt>
    <dgm:pt modelId="{95C61E2F-34C0-47DB-9809-08EED0C62D68}" type="pres">
      <dgm:prSet presAssocID="{B8777F76-BBBB-4D92-8037-81DDC7934966}" presName="padding2" presStyleCnt="0"/>
      <dgm:spPr/>
    </dgm:pt>
    <dgm:pt modelId="{F7F56CC7-91D9-48DC-BAB7-CC598362E406}" type="pres">
      <dgm:prSet presAssocID="{B8777F76-BBBB-4D92-8037-81DDC7934966}" presName="negArrow" presStyleCnt="0"/>
      <dgm:spPr/>
    </dgm:pt>
    <dgm:pt modelId="{CC2266F3-1AE5-4837-9432-2C0A63A2E18B}" type="pres">
      <dgm:prSet presAssocID="{B8777F76-BBBB-4D92-8037-81DDC7934966}" presName="backgroundArrow" presStyleLbl="node1" presStyleIdx="0" presStyleCnt="1"/>
      <dgm:spPr/>
    </dgm:pt>
  </dgm:ptLst>
  <dgm:cxnLst>
    <dgm:cxn modelId="{01479F6F-C2DC-42D5-B975-264BE5254E53}" type="presOf" srcId="{B8777F76-BBBB-4D92-8037-81DDC7934966}" destId="{F40F618F-409D-427E-B110-35DA2A194CFB}" srcOrd="0" destOrd="0" presId="urn:microsoft.com/office/officeart/2005/8/layout/hProcess3"/>
    <dgm:cxn modelId="{13CC5A3B-2357-465E-9F64-46B2387C9725}" srcId="{B8777F76-BBBB-4D92-8037-81DDC7934966}" destId="{9AABB2C0-F7D3-44F0-A9FB-141226F8C5C2}" srcOrd="0" destOrd="0" parTransId="{24DC3513-74E0-4E23-9363-9EEC36CBB1F3}" sibTransId="{ABAC7F13-BA5B-45E9-A057-25DB97F75E5B}"/>
    <dgm:cxn modelId="{ACD87CF7-2F88-4ED4-8A0D-2D536BF7DDD8}" type="presOf" srcId="{9AABB2C0-F7D3-44F0-A9FB-141226F8C5C2}" destId="{C5243D6E-917D-4FBC-83F0-59E2236696DE}" srcOrd="0" destOrd="0" presId="urn:microsoft.com/office/officeart/2005/8/layout/hProcess3"/>
    <dgm:cxn modelId="{E3BA94C9-396D-46AA-85E7-9B9449F7178B}" type="presParOf" srcId="{F40F618F-409D-427E-B110-35DA2A194CFB}" destId="{1208C4F1-D2E3-489F-8792-1AF6A32AE637}" srcOrd="0" destOrd="0" presId="urn:microsoft.com/office/officeart/2005/8/layout/hProcess3"/>
    <dgm:cxn modelId="{6FEBE69D-A7C2-4264-9D6D-039FF7361D8C}" type="presParOf" srcId="{F40F618F-409D-427E-B110-35DA2A194CFB}" destId="{0601F0DB-980A-42E7-ADF5-3FFAB73E1F1D}" srcOrd="1" destOrd="0" presId="urn:microsoft.com/office/officeart/2005/8/layout/hProcess3"/>
    <dgm:cxn modelId="{84D0EAB4-7693-4D31-9D1A-ED027E6B5619}" type="presParOf" srcId="{0601F0DB-980A-42E7-ADF5-3FFAB73E1F1D}" destId="{AA145C21-9944-4379-ACD9-CACFCD01587E}" srcOrd="0" destOrd="0" presId="urn:microsoft.com/office/officeart/2005/8/layout/hProcess3"/>
    <dgm:cxn modelId="{7870BE6E-5A91-4F2B-84EF-3319B2274E4C}" type="presParOf" srcId="{0601F0DB-980A-42E7-ADF5-3FFAB73E1F1D}" destId="{A169BA0E-327A-4489-A6DC-22CDEE5D0DF4}" srcOrd="1" destOrd="0" presId="urn:microsoft.com/office/officeart/2005/8/layout/hProcess3"/>
    <dgm:cxn modelId="{EB09FA00-C40C-4D69-8285-D110926C9432}" type="presParOf" srcId="{A169BA0E-327A-4489-A6DC-22CDEE5D0DF4}" destId="{FA90EA04-1DEA-45AB-9E91-6C8FB79BE054}" srcOrd="0" destOrd="0" presId="urn:microsoft.com/office/officeart/2005/8/layout/hProcess3"/>
    <dgm:cxn modelId="{ABDA48DC-A984-46BE-9AA2-A8ADBF1D3CE6}" type="presParOf" srcId="{A169BA0E-327A-4489-A6DC-22CDEE5D0DF4}" destId="{C5243D6E-917D-4FBC-83F0-59E2236696DE}" srcOrd="1" destOrd="0" presId="urn:microsoft.com/office/officeart/2005/8/layout/hProcess3"/>
    <dgm:cxn modelId="{61065745-37E2-44B5-A716-8D42C79A9DD6}" type="presParOf" srcId="{A169BA0E-327A-4489-A6DC-22CDEE5D0DF4}" destId="{9522D166-50B5-453F-9ED1-4EEF47ABBBA8}" srcOrd="2" destOrd="0" presId="urn:microsoft.com/office/officeart/2005/8/layout/hProcess3"/>
    <dgm:cxn modelId="{60438F3F-6B7F-46DD-8E4D-BFA6EF42525F}" type="presParOf" srcId="{A169BA0E-327A-4489-A6DC-22CDEE5D0DF4}" destId="{E8460A31-8BFD-4613-9CD0-B8908DA01711}" srcOrd="3" destOrd="0" presId="urn:microsoft.com/office/officeart/2005/8/layout/hProcess3"/>
    <dgm:cxn modelId="{5DAA8602-AB8F-4973-B0CC-57BAEE5EFA18}" type="presParOf" srcId="{0601F0DB-980A-42E7-ADF5-3FFAB73E1F1D}" destId="{95C61E2F-34C0-47DB-9809-08EED0C62D68}" srcOrd="2" destOrd="0" presId="urn:microsoft.com/office/officeart/2005/8/layout/hProcess3"/>
    <dgm:cxn modelId="{51812B64-CF39-4F29-80A0-6691C2631FE4}" type="presParOf" srcId="{0601F0DB-980A-42E7-ADF5-3FFAB73E1F1D}" destId="{F7F56CC7-91D9-48DC-BAB7-CC598362E406}" srcOrd="3" destOrd="0" presId="urn:microsoft.com/office/officeart/2005/8/layout/hProcess3"/>
    <dgm:cxn modelId="{3C46F241-BBC0-40D9-B02B-EE4DE0A8D2C6}" type="presParOf" srcId="{0601F0DB-980A-42E7-ADF5-3FFAB73E1F1D}" destId="{CC2266F3-1AE5-4837-9432-2C0A63A2E18B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2266F3-1AE5-4837-9432-2C0A63A2E18B}">
      <dsp:nvSpPr>
        <dsp:cNvPr id="0" name=""/>
        <dsp:cNvSpPr/>
      </dsp:nvSpPr>
      <dsp:spPr>
        <a:xfrm>
          <a:off x="0" y="14"/>
          <a:ext cx="2666914" cy="1080000"/>
        </a:xfrm>
        <a:prstGeom prst="rightArrow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243D6E-917D-4FBC-83F0-59E2236696DE}">
      <dsp:nvSpPr>
        <dsp:cNvPr id="0" name=""/>
        <dsp:cNvSpPr/>
      </dsp:nvSpPr>
      <dsp:spPr>
        <a:xfrm>
          <a:off x="215606" y="270014"/>
          <a:ext cx="2184615" cy="5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1920" rIns="0" bIns="1219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CASE – Cement Mill of AN INDIAN CEMENT PLANT</a:t>
          </a:r>
          <a:endParaRPr lang="en-IN" sz="1200" kern="1200" dirty="0">
            <a:solidFill>
              <a:schemeClr val="bg1"/>
            </a:solidFill>
          </a:endParaRPr>
        </a:p>
      </dsp:txBody>
      <dsp:txXfrm>
        <a:off x="215606" y="270014"/>
        <a:ext cx="2184615" cy="54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89925-84A6-4866-BF64-210F219CFC1C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7B484-86B0-427A-8789-D62174530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320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489D4B-E8EB-4798-8E84-7C899681BC83}" type="datetimeFigureOut">
              <a:rPr lang="en-US"/>
              <a:pPr>
                <a:defRPr/>
              </a:pPr>
              <a:t>8/2/2016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6E54F2-465F-41FB-864D-0D4007FC63F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31509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3221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99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02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71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453" y="2013056"/>
            <a:ext cx="9858444" cy="13890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204" y="3672099"/>
            <a:ext cx="7560945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91315" y="6006163"/>
            <a:ext cx="3418721" cy="3450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bqb Infra TechnoriumPvt. Ltd.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01047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54" y="1596062"/>
            <a:ext cx="9858444" cy="42766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 bwMode="auto">
          <a:xfrm>
            <a:off x="471453" y="337489"/>
            <a:ext cx="9858444" cy="10410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91315" y="6006163"/>
            <a:ext cx="3418721" cy="3450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bqb Infra TechnoriumPvt. Ltd.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45889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71453" y="337489"/>
            <a:ext cx="9858444" cy="10410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1453" y="1512041"/>
            <a:ext cx="9858445" cy="427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91315" y="6006163"/>
            <a:ext cx="3418721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IN"/>
              <a:t>bqb Infra TechnoriumPvt. Ltd.</a:t>
            </a:r>
            <a:endParaRPr lang="en-IN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03" y="5966261"/>
            <a:ext cx="380299" cy="4248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emf"/><Relationship Id="rId4" Type="http://schemas.openxmlformats.org/officeDocument/2006/relationships/image" Target="../media/image28.png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3" Type="http://schemas.openxmlformats.org/officeDocument/2006/relationships/image" Target="../media/image13.jpeg"/><Relationship Id="rId7" Type="http://schemas.openxmlformats.org/officeDocument/2006/relationships/image" Target="../media/image51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3598119"/>
            <a:ext cx="10801349" cy="2954336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101" name="Group 10"/>
          <p:cNvGrpSpPr>
            <a:grpSpLocks/>
          </p:cNvGrpSpPr>
          <p:nvPr/>
        </p:nvGrpSpPr>
        <p:grpSpPr bwMode="auto">
          <a:xfrm>
            <a:off x="-17193" y="0"/>
            <a:ext cx="10818543" cy="3528095"/>
            <a:chOff x="-14556" y="0"/>
            <a:chExt cx="9158556" cy="3733800"/>
          </a:xfrm>
        </p:grpSpPr>
        <p:pic>
          <p:nvPicPr>
            <p:cNvPr id="4103" name="Picture 6" descr="Picture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9" r="1804"/>
            <a:stretch>
              <a:fillRect/>
            </a:stretch>
          </p:blipFill>
          <p:spPr bwMode="auto">
            <a:xfrm>
              <a:off x="-14556" y="0"/>
              <a:ext cx="3074640" cy="373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8" descr="0605445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561" y="0"/>
              <a:ext cx="2963355" cy="373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7" descr="cement-industrie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4392" y="0"/>
              <a:ext cx="2999608" cy="373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itle 1"/>
          <p:cNvSpPr txBox="1">
            <a:spLocks/>
          </p:cNvSpPr>
          <p:nvPr/>
        </p:nvSpPr>
        <p:spPr>
          <a:xfrm>
            <a:off x="757205" y="5060143"/>
            <a:ext cx="9181407" cy="96602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Lucida Sans Unicode" pitchFamily="34" charset="0"/>
                <a:ea typeface="+mj-ea"/>
                <a:cs typeface="Lucida Sans Unicode" pitchFamily="34" charset="0"/>
              </a:rPr>
              <a:t>Bold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Lucida Sans Unicode" pitchFamily="34" charset="0"/>
                <a:ea typeface="+mj-ea"/>
                <a:cs typeface="Lucida Sans Unicode" pitchFamily="34" charset="0"/>
              </a:rPr>
              <a:t>Innovation</a:t>
            </a:r>
            <a:endParaRPr lang="en-IN" sz="2000" dirty="0">
              <a:solidFill>
                <a:srgbClr val="7F7F7F"/>
              </a:solidFill>
              <a:latin typeface="Lucida Sans Unicode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02576" y="4610014"/>
            <a:ext cx="3855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chemeClr val="accent5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An ISO 9001:2008 Certified Company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19" y="3528119"/>
            <a:ext cx="10058400" cy="1000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3724" y="1668451"/>
            <a:ext cx="4354571" cy="3957107"/>
          </a:xfrm>
        </p:spPr>
        <p:txBody>
          <a:bodyPr rtlCol="0">
            <a:no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IN" sz="1800" b="1" dirty="0"/>
              <a:t>Tailor-made optimisation concepts</a:t>
            </a:r>
          </a:p>
          <a:p>
            <a:pPr eaLnBrk="1" hangingPunct="1">
              <a:defRPr/>
            </a:pPr>
            <a:r>
              <a:rPr lang="en-IN" sz="1800" dirty="0"/>
              <a:t>Optimisation of an existing cyclone preheater requires a tailor-made system solution. </a:t>
            </a:r>
          </a:p>
          <a:p>
            <a:pPr eaLnBrk="1" hangingPunct="1">
              <a:defRPr/>
            </a:pPr>
            <a:r>
              <a:rPr lang="en-IN" sz="1800" dirty="0"/>
              <a:t>When re-engineering  one or more cyclone stages, the effects of and on the complete pyro must be considered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8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b="1" dirty="0"/>
              <a:t>What we do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/>
              <a:t>Optimization of all Cyclone Preheater Stages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/>
              <a:t>Redesign of Calciner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1600" dirty="0"/>
          </a:p>
        </p:txBody>
      </p:sp>
      <p:pic>
        <p:nvPicPr>
          <p:cNvPr id="17415" name="Picture 8" descr="C:\Users\BQB\Desktop\preheater_satn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3" y="1503041"/>
            <a:ext cx="1916845" cy="396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986922" y="5472148"/>
            <a:ext cx="3714776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 dirty="0">
                <a:latin typeface="Verdana" pitchFamily="34" charset="0"/>
              </a:rPr>
              <a:t>Satna Cement Works Modification</a:t>
            </a:r>
          </a:p>
          <a:p>
            <a:pPr algn="ctr" eaLnBrk="1" hangingPunct="1"/>
            <a:r>
              <a:rPr lang="en-US" sz="1200" b="1" dirty="0">
                <a:latin typeface="Verdana" pitchFamily="34" charset="0"/>
              </a:rPr>
              <a:t> 2</a:t>
            </a:r>
            <a:r>
              <a:rPr lang="en-US" sz="1200" b="1" baseline="30000" dirty="0">
                <a:latin typeface="Verdana" pitchFamily="34" charset="0"/>
              </a:rPr>
              <a:t>nd</a:t>
            </a:r>
            <a:r>
              <a:rPr lang="en-US" sz="1200" b="1" dirty="0">
                <a:latin typeface="Verdana" pitchFamily="34" charset="0"/>
              </a:rPr>
              <a:t> ,3</a:t>
            </a:r>
            <a:r>
              <a:rPr lang="en-US" sz="1200" b="1" baseline="30000" dirty="0">
                <a:latin typeface="Verdana" pitchFamily="34" charset="0"/>
              </a:rPr>
              <a:t>rd</a:t>
            </a:r>
            <a:r>
              <a:rPr lang="en-US" sz="1200" b="1" dirty="0">
                <a:latin typeface="Verdana" pitchFamily="34" charset="0"/>
              </a:rPr>
              <a:t>,4</a:t>
            </a:r>
            <a:r>
              <a:rPr lang="en-US" sz="1200" b="1" baseline="30000" dirty="0">
                <a:latin typeface="Verdana" pitchFamily="34" charset="0"/>
              </a:rPr>
              <a:t>th</a:t>
            </a:r>
            <a:r>
              <a:rPr lang="en-US" sz="1200" b="1" dirty="0">
                <a:latin typeface="Verdana" pitchFamily="34" charset="0"/>
              </a:rPr>
              <a:t> , 5</a:t>
            </a:r>
            <a:r>
              <a:rPr lang="en-US" sz="1200" b="1" baseline="30000" dirty="0">
                <a:latin typeface="Verdana" pitchFamily="34" charset="0"/>
              </a:rPr>
              <a:t>th</a:t>
            </a:r>
            <a:r>
              <a:rPr lang="en-US" sz="1200" b="1" dirty="0">
                <a:latin typeface="Verdana" pitchFamily="34" charset="0"/>
              </a:rPr>
              <a:t>Cyclone&amp; Calciner.</a:t>
            </a:r>
          </a:p>
          <a:p>
            <a:pPr algn="ctr" eaLnBrk="1" hangingPunct="1"/>
            <a:r>
              <a:rPr lang="en-US" sz="1200" b="1" dirty="0">
                <a:latin typeface="Verdana" pitchFamily="34" charset="0"/>
              </a:rPr>
              <a:t>Prod. Increased 3300-4400 TPD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472245" y="1659045"/>
            <a:ext cx="3846421" cy="43671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b="1" dirty="0"/>
              <a:t>What we can help achieve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dirty="0"/>
              <a:t>Production increase with lesser system downtime and significantly less investment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dirty="0"/>
              <a:t>Reduction of pressure loss/ Higher performance without change                           of pressure loss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dirty="0"/>
              <a:t>Improved collecting efficiency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dirty="0"/>
              <a:t>Increase in capacity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dirty="0"/>
              <a:t>Best utilization of existing plant &amp; structure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IN" sz="1800" dirty="0"/>
              <a:t>Improved energy savings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IN" sz="1800" dirty="0"/>
              <a:t>Improved separation performance and thermal efficiency</a:t>
            </a:r>
            <a:endParaRPr lang="en-US" sz="180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Pyro</a:t>
            </a:r>
            <a:r>
              <a:rPr lang="en-IN" dirty="0"/>
              <a:t> Process Modification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TextBox 7"/>
          <p:cNvSpPr txBox="1">
            <a:spLocks noChangeArrowheads="1"/>
          </p:cNvSpPr>
          <p:nvPr/>
        </p:nvSpPr>
        <p:spPr bwMode="auto">
          <a:xfrm>
            <a:off x="3732032" y="1871935"/>
            <a:ext cx="674194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IN" b="1" dirty="0">
                <a:latin typeface="Calibri" pitchFamily="34" charset="0"/>
              </a:rPr>
              <a:t>Upgrade existing </a:t>
            </a:r>
            <a:r>
              <a:rPr lang="en-IN" b="1" dirty="0" err="1">
                <a:latin typeface="Calibri" pitchFamily="34" charset="0"/>
              </a:rPr>
              <a:t>Calciners</a:t>
            </a:r>
            <a:endParaRPr lang="en-IN" b="1" dirty="0">
              <a:latin typeface="Calibri" pitchFamily="34" charset="0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IN" dirty="0">
                <a:latin typeface="Calibri" pitchFamily="34" charset="0"/>
              </a:rPr>
              <a:t>More residence time and intensive mixing ,call for tailor-made solutions. 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IN" dirty="0">
                <a:latin typeface="Calibri" pitchFamily="34" charset="0"/>
              </a:rPr>
              <a:t>Customised mixing chambers for ideal reaction conditions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IN" dirty="0">
                <a:latin typeface="Calibri" pitchFamily="34" charset="0"/>
              </a:rPr>
              <a:t>Special solutions for increased volumes in restricted spaces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en-IN" dirty="0"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743853" y="3409674"/>
            <a:ext cx="6250580" cy="147732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IN" b="1" dirty="0">
                <a:latin typeface="Calibri" pitchFamily="34" charset="0"/>
              </a:rPr>
              <a:t>Design and redesign of all types of </a:t>
            </a:r>
            <a:r>
              <a:rPr lang="en-IN" b="1" dirty="0" err="1">
                <a:latin typeface="Calibri" pitchFamily="34" charset="0"/>
              </a:rPr>
              <a:t>Calciners</a:t>
            </a:r>
            <a:r>
              <a:rPr lang="en-IN" b="1" dirty="0">
                <a:latin typeface="Calibri" pitchFamily="34" charset="0"/>
              </a:rPr>
              <a:t> </a:t>
            </a:r>
          </a:p>
          <a:p>
            <a:pPr eaLnBrk="1" hangingPunct="1">
              <a:defRPr/>
            </a:pPr>
            <a:r>
              <a:rPr lang="en-IN" dirty="0">
                <a:latin typeface="Calibri" pitchFamily="34" charset="0"/>
              </a:rPr>
              <a:t>The special secondary firing concept of an integrated combustion chamber enables an implementation of favourable technical process solutions, even under difficult structural conditions.</a:t>
            </a:r>
          </a:p>
          <a:p>
            <a:pPr eaLnBrk="1" hangingPunct="1">
              <a:defRPr/>
            </a:pPr>
            <a:endParaRPr lang="en-IN" b="1" dirty="0">
              <a:latin typeface="Calibri" pitchFamily="34" charset="0"/>
            </a:endParaRPr>
          </a:p>
        </p:txBody>
      </p:sp>
      <p:sp>
        <p:nvSpPr>
          <p:cNvPr id="18441" name="TextBox 8"/>
          <p:cNvSpPr txBox="1">
            <a:spLocks noChangeArrowheads="1"/>
          </p:cNvSpPr>
          <p:nvPr/>
        </p:nvSpPr>
        <p:spPr bwMode="auto">
          <a:xfrm>
            <a:off x="400211" y="5026037"/>
            <a:ext cx="3192137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sz="1200" b="1" dirty="0">
                <a:latin typeface="Verdana" pitchFamily="34" charset="0"/>
              </a:rPr>
              <a:t>Gujarat Siddhi Cement : Calciner </a:t>
            </a:r>
            <a:r>
              <a:rPr lang="en-US" sz="1200" b="1" dirty="0" err="1">
                <a:latin typeface="Verdana" pitchFamily="34" charset="0"/>
              </a:rPr>
              <a:t>RT</a:t>
            </a:r>
            <a:r>
              <a:rPr lang="en-US" sz="1200" b="1" dirty="0">
                <a:latin typeface="Verdana" pitchFamily="34" charset="0"/>
              </a:rPr>
              <a:t> from 2.5 to 4.5 sec. (capacity increased from 3800 to 4500 TPD)</a:t>
            </a:r>
          </a:p>
        </p:txBody>
      </p:sp>
      <p:pic>
        <p:nvPicPr>
          <p:cNvPr id="17409" name="Picture 1" descr="C:\Users\BQB\Desktop\GSCL Calciner.jp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566893" y="1512041"/>
            <a:ext cx="1916845" cy="3384091"/>
          </a:xfrm>
          <a:prstGeom prst="rect">
            <a:avLst/>
          </a:prstGeom>
          <a:noFill/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00211" y="349000"/>
            <a:ext cx="9897008" cy="1163041"/>
          </a:xfrm>
        </p:spPr>
        <p:txBody>
          <a:bodyPr/>
          <a:lstStyle/>
          <a:p>
            <a:r>
              <a:rPr lang="en-IN" dirty="0" err="1"/>
              <a:t>Calciner</a:t>
            </a:r>
            <a:r>
              <a:rPr lang="en-IN" dirty="0"/>
              <a:t> Redesign</a:t>
            </a:r>
            <a:br>
              <a:rPr lang="en-IN" dirty="0"/>
            </a:br>
            <a:r>
              <a:rPr lang="en-IN" sz="2400" b="1" dirty="0">
                <a:solidFill>
                  <a:schemeClr val="tx1"/>
                </a:solidFill>
              </a:rPr>
              <a:t>For Alternate Fuel Firing and Lower NOx generation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TextBox 8"/>
          <p:cNvSpPr txBox="1">
            <a:spLocks noChangeArrowheads="1"/>
          </p:cNvSpPr>
          <p:nvPr/>
        </p:nvSpPr>
        <p:spPr bwMode="auto">
          <a:xfrm>
            <a:off x="6552803" y="1512490"/>
            <a:ext cx="3777094" cy="258532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IN" b="1" u="sng" dirty="0">
                <a:latin typeface="Bookman Old Style" panose="02050604050505020204" pitchFamily="18" charset="0"/>
              </a:rPr>
              <a:t>Advantages</a:t>
            </a:r>
          </a:p>
          <a:p>
            <a:pPr eaLnBrk="1" hangingPunct="1">
              <a:defRPr/>
            </a:pPr>
            <a:endParaRPr lang="en-IN" b="1" dirty="0">
              <a:latin typeface="Bookman Old Style" panose="02050604050505020204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en-IN" dirty="0">
                <a:latin typeface="Bookman Old Style" panose="02050604050505020204" pitchFamily="18" charset="0"/>
              </a:rPr>
              <a:t>Reduce coating formation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Bookman Old Style" panose="02050604050505020204" pitchFamily="18" charset="0"/>
              </a:rPr>
              <a:t>Minimize </a:t>
            </a:r>
            <a:r>
              <a:rPr lang="en-US" dirty="0" err="1">
                <a:latin typeface="Bookman Old Style" panose="02050604050505020204" pitchFamily="18" charset="0"/>
              </a:rPr>
              <a:t>reentrainment</a:t>
            </a:r>
            <a:r>
              <a:rPr lang="en-US" dirty="0">
                <a:latin typeface="Bookman Old Style" panose="02050604050505020204" pitchFamily="18" charset="0"/>
              </a:rPr>
              <a:t> of feed back to the preheater circuit.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Bookman Old Style" panose="02050604050505020204" pitchFamily="18" charset="0"/>
              </a:rPr>
              <a:t>Reduction of pressure drop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Bookman Old Style" panose="02050604050505020204" pitchFamily="18" charset="0"/>
              </a:rPr>
              <a:t>Better breathing of the kiln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KILN INLET CHAMBER MODIFICATION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792163" y="5472335"/>
            <a:ext cx="3333643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eaLnBrk="1" hangingPunct="1">
              <a:defRPr sz="1600" b="1">
                <a:solidFill>
                  <a:schemeClr val="tx1"/>
                </a:solidFill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dirty="0">
                <a:latin typeface="Bookman Old Style" panose="02050604050505020204" pitchFamily="18" charset="0"/>
              </a:rPr>
              <a:t>Redesign of Kiln Inlet Chamber for CMCL </a:t>
            </a:r>
          </a:p>
          <a:p>
            <a:pPr algn="ctr">
              <a:defRPr/>
            </a:pPr>
            <a:r>
              <a:rPr lang="en-US" dirty="0">
                <a:latin typeface="Bookman Old Style" panose="02050604050505020204" pitchFamily="18" charset="0"/>
              </a:rPr>
              <a:t>Year: 2016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53" y="1511895"/>
            <a:ext cx="5785614" cy="3692683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88507" y="5518501"/>
            <a:ext cx="6603461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b="1" dirty="0">
                <a:latin typeface="Bookman Old Style" panose="02050604050505020204" pitchFamily="18" charset="0"/>
              </a:rPr>
              <a:t>Note: </a:t>
            </a:r>
            <a:r>
              <a:rPr lang="en-US" sz="1600" b="1" i="1" dirty="0">
                <a:latin typeface="Bookman Old Style" panose="02050604050505020204" pitchFamily="18" charset="0"/>
              </a:rPr>
              <a:t>All the above results contributes to energy saving, which varies from plant to plant and it can be computed.</a:t>
            </a:r>
          </a:p>
        </p:txBody>
      </p:sp>
    </p:spTree>
    <p:extLst>
      <p:ext uri="{BB962C8B-B14F-4D97-AF65-F5344CB8AC3E}">
        <p14:creationId xmlns:p14="http://schemas.microsoft.com/office/powerpoint/2010/main" val="113064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1000">
        <p14:switch dir="r"/>
      </p:transition>
    </mc:Choice>
    <mc:Fallback xmlns="">
      <p:transition spd="slow" advClick="0" advTm="21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TextBox 7"/>
          <p:cNvSpPr txBox="1">
            <a:spLocks noChangeArrowheads="1"/>
          </p:cNvSpPr>
          <p:nvPr/>
        </p:nvSpPr>
        <p:spPr bwMode="auto">
          <a:xfrm>
            <a:off x="2736379" y="1642917"/>
            <a:ext cx="757887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IN" b="1" u="sng" dirty="0">
                <a:latin typeface="Bookman Old Style" panose="02050604050505020204" pitchFamily="18" charset="0"/>
              </a:rPr>
              <a:t>Upgrade Existing </a:t>
            </a:r>
            <a:r>
              <a:rPr lang="en-IN" b="1" u="sng" dirty="0" err="1">
                <a:latin typeface="Bookman Old Style" panose="02050604050505020204" pitchFamily="18" charset="0"/>
              </a:rPr>
              <a:t>Calciners</a:t>
            </a:r>
            <a:endParaRPr lang="en-IN" b="1" u="sng" dirty="0">
              <a:latin typeface="Bookman Old Style" panose="02050604050505020204" pitchFamily="18" charset="0"/>
            </a:endParaRPr>
          </a:p>
          <a:p>
            <a:pPr eaLnBrk="1" hangingPunct="1">
              <a:defRPr/>
            </a:pPr>
            <a:endParaRPr lang="en-IN" b="1" dirty="0">
              <a:latin typeface="Bookman Old Style" panose="02050604050505020204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en-IN" dirty="0">
                <a:latin typeface="Bookman Old Style" panose="02050604050505020204" pitchFamily="18" charset="0"/>
              </a:rPr>
              <a:t>Increased residence time and intensive mixing, call for tailor-made solutions. 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en-IN" dirty="0">
                <a:latin typeface="Bookman Old Style" panose="02050604050505020204" pitchFamily="18" charset="0"/>
              </a:rPr>
              <a:t>Customised Mixing Chambers for ideal reaction conditions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en-IN" dirty="0">
                <a:latin typeface="Bookman Old Style" panose="02050604050505020204" pitchFamily="18" charset="0"/>
              </a:rPr>
              <a:t>Special solutions for increased volumes in restricted spaces</a:t>
            </a:r>
            <a:endParaRPr lang="en-IN" dirty="0"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54410" y="3888159"/>
            <a:ext cx="7560840" cy="175432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IN" b="1" u="sng" dirty="0">
                <a:latin typeface="Bookman Old Style" panose="02050604050505020204" pitchFamily="18" charset="0"/>
              </a:rPr>
              <a:t>Design and Re-design of all types of </a:t>
            </a:r>
            <a:r>
              <a:rPr lang="en-IN" b="1" u="sng" dirty="0" err="1">
                <a:latin typeface="Bookman Old Style" panose="02050604050505020204" pitchFamily="18" charset="0"/>
              </a:rPr>
              <a:t>Calciners</a:t>
            </a:r>
            <a:r>
              <a:rPr lang="en-IN" b="1" u="sng" dirty="0">
                <a:latin typeface="Bookman Old Style" panose="02050604050505020204" pitchFamily="18" charset="0"/>
              </a:rPr>
              <a:t> </a:t>
            </a:r>
          </a:p>
          <a:p>
            <a:pPr eaLnBrk="1" hangingPunct="1">
              <a:defRPr/>
            </a:pPr>
            <a:endParaRPr lang="en-IN" b="1" dirty="0">
              <a:latin typeface="Bookman Old Style" panose="02050604050505020204" pitchFamily="18" charset="0"/>
            </a:endParaRPr>
          </a:p>
          <a:p>
            <a:pPr eaLnBrk="1" hangingPunct="1">
              <a:defRPr/>
            </a:pPr>
            <a:r>
              <a:rPr lang="en-IN" dirty="0">
                <a:latin typeface="Bookman Old Style" panose="02050604050505020204" pitchFamily="18" charset="0"/>
              </a:rPr>
              <a:t>The special secondary firing concept of an integrated combustion chamber enables an implementation of favourable technical process solutions, even under difficult structural conditions.</a:t>
            </a:r>
          </a:p>
          <a:p>
            <a:pPr eaLnBrk="1" hangingPunct="1">
              <a:defRPr/>
            </a:pPr>
            <a:endParaRPr lang="en-IN" b="1" dirty="0">
              <a:latin typeface="Calibri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00211" y="349000"/>
            <a:ext cx="9897008" cy="1163041"/>
          </a:xfrm>
        </p:spPr>
        <p:txBody>
          <a:bodyPr/>
          <a:lstStyle/>
          <a:p>
            <a:r>
              <a:rPr lang="en-IN" dirty="0"/>
              <a:t>CALCINER REDESIGN </a:t>
            </a:r>
            <a:br>
              <a:rPr lang="en-IN" dirty="0"/>
            </a:br>
            <a:r>
              <a:rPr lang="en-IN" dirty="0"/>
              <a:t>For Alternate Fuel Firing and Lower NOx generation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95" y="1583904"/>
            <a:ext cx="1296143" cy="4896272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36379" y="5636680"/>
            <a:ext cx="7560840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b="1" dirty="0">
                <a:latin typeface="Bookman Old Style" panose="02050604050505020204" pitchFamily="18" charset="0"/>
              </a:rPr>
              <a:t>Calciner Re-design at Gujarat Siddhi Cement Limited (Mehta Group)</a:t>
            </a:r>
          </a:p>
          <a:p>
            <a:pPr eaLnBrk="1" hangingPunct="1">
              <a:defRPr/>
            </a:pPr>
            <a:r>
              <a:rPr lang="en-US" sz="1600" b="1" dirty="0">
                <a:latin typeface="Bookman Old Style" panose="02050604050505020204" pitchFamily="18" charset="0"/>
              </a:rPr>
              <a:t>Resident Time increased from 2.5 Seconds to 4.5 Seconds </a:t>
            </a:r>
            <a:endParaRPr lang="en-IN" sz="16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54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1000">
        <p14:switch dir="r"/>
      </p:transition>
    </mc:Choice>
    <mc:Fallback xmlns="">
      <p:transition spd="slow" advClick="0" advTm="2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 noChangeArrowheads="1"/>
          </p:cNvSpPr>
          <p:nvPr>
            <p:ph idx="1"/>
          </p:nvPr>
        </p:nvSpPr>
        <p:spPr>
          <a:xfrm flipH="1">
            <a:off x="3484699" y="1921552"/>
            <a:ext cx="4500418" cy="4118050"/>
          </a:xfrm>
          <a:custGeom>
            <a:avLst/>
            <a:gdLst>
              <a:gd name="T0" fmla="*/ 0 w 8701315"/>
              <a:gd name="T1" fmla="*/ 0 h 2704233"/>
              <a:gd name="T2" fmla="*/ 9149002 w 8701315"/>
              <a:gd name="T3" fmla="*/ 0 h 2704233"/>
              <a:gd name="T4" fmla="*/ 9164289 w 8701315"/>
              <a:gd name="T5" fmla="*/ 5861302 h 2704233"/>
              <a:gd name="T6" fmla="*/ 45444 w 8701315"/>
              <a:gd name="T7" fmla="*/ 5840553 h 2704233"/>
              <a:gd name="T8" fmla="*/ 0 w 8701315"/>
              <a:gd name="T9" fmla="*/ 0 h 2704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01315"/>
              <a:gd name="T16" fmla="*/ 0 h 2704233"/>
              <a:gd name="T17" fmla="*/ 8701315 w 8701315"/>
              <a:gd name="T18" fmla="*/ 2704233 h 2704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01315" h="2704233">
                <a:moveTo>
                  <a:pt x="0" y="0"/>
                </a:moveTo>
                <a:lnTo>
                  <a:pt x="8686800" y="0"/>
                </a:lnTo>
                <a:cubicBezTo>
                  <a:pt x="8691638" y="1381227"/>
                  <a:pt x="8696477" y="1323006"/>
                  <a:pt x="8701315" y="2704233"/>
                </a:cubicBezTo>
                <a:lnTo>
                  <a:pt x="43148" y="269466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>
            <a:sp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IN" sz="1800" b="1" dirty="0">
                <a:cs typeface="Arial" charset="0"/>
              </a:rPr>
              <a:t>Kiln plant audit / Bottleneck analysis/ Reengineering /grinding/ classification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IN" sz="2000" dirty="0">
              <a:cs typeface="Arial" charset="0"/>
            </a:endParaRPr>
          </a:p>
          <a:p>
            <a:pPr eaLnBrk="1" hangingPunct="1">
              <a:defRPr/>
            </a:pPr>
            <a:r>
              <a:rPr lang="en-IN" sz="1800" dirty="0">
                <a:cs typeface="Arial" charset="0"/>
              </a:rPr>
              <a:t>Evaluating thermal efficiency of kilns on the basis of calculated plant parameters</a:t>
            </a:r>
          </a:p>
          <a:p>
            <a:pPr eaLnBrk="1" hangingPunct="1">
              <a:defRPr/>
            </a:pPr>
            <a:r>
              <a:rPr lang="en-IN" sz="1800" dirty="0">
                <a:cs typeface="Arial" charset="0"/>
              </a:rPr>
              <a:t>Determining cyclone potential for energy saving and clinker production increase</a:t>
            </a:r>
          </a:p>
          <a:p>
            <a:pPr eaLnBrk="1" hangingPunct="1">
              <a:defRPr/>
            </a:pPr>
            <a:r>
              <a:rPr lang="en-IN" sz="1800" dirty="0">
                <a:cs typeface="Arial" charset="0"/>
              </a:rPr>
              <a:t>Kiln mechanical work</a:t>
            </a:r>
          </a:p>
          <a:p>
            <a:pPr eaLnBrk="1" hangingPunct="1">
              <a:defRPr/>
            </a:pPr>
            <a:r>
              <a:rPr lang="en-IN" sz="1800" dirty="0">
                <a:cs typeface="Arial" charset="0"/>
              </a:rPr>
              <a:t>Optimal Design of Venting system.</a:t>
            </a:r>
          </a:p>
          <a:p>
            <a:pPr eaLnBrk="1" hangingPunct="1">
              <a:defRPr/>
            </a:pPr>
            <a:r>
              <a:rPr lang="en-IN" sz="1800" b="1" dirty="0">
                <a:cs typeface="Arial" charset="0"/>
              </a:rPr>
              <a:t>Alternate Fuel firing complete solution. </a:t>
            </a:r>
          </a:p>
          <a:p>
            <a:pPr eaLnBrk="1" hangingPunct="1">
              <a:defRPr/>
            </a:pPr>
            <a:r>
              <a:rPr lang="en-IN" sz="1800" b="1" dirty="0"/>
              <a:t>Designing of SNCR &amp; SCR systems to reduce NOx below the government new emission norms. </a:t>
            </a:r>
            <a:endParaRPr lang="en-IN" sz="1800" b="1" dirty="0">
              <a:cs typeface="Arial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Other Services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748334" y="1666546"/>
            <a:ext cx="9478309" cy="43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91" tIns="45395" rIns="90791" bIns="453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2200" b="1">
                <a:latin typeface="Calibri" pitchFamily="34" charset="0"/>
              </a:rPr>
              <a:t>β</a:t>
            </a:r>
            <a:r>
              <a:rPr lang="en-US" sz="2200" b="1">
                <a:latin typeface="Calibri" pitchFamily="34" charset="0"/>
              </a:rPr>
              <a:t>4G </a:t>
            </a:r>
            <a:r>
              <a:rPr lang="en-US" sz="2200" b="1" i="1">
                <a:latin typeface="Calibri" pitchFamily="34" charset="0"/>
              </a:rPr>
              <a:t>Ultracut </a:t>
            </a:r>
            <a:r>
              <a:rPr lang="en-US" sz="1200" b="1" i="1" baseline="30000">
                <a:latin typeface="Calibri" pitchFamily="34" charset="0"/>
              </a:rPr>
              <a:t>(TM) </a:t>
            </a:r>
            <a:r>
              <a:rPr lang="en-US" sz="2200" b="1">
                <a:latin typeface="Calibri" pitchFamily="34" charset="0"/>
              </a:rPr>
              <a:t>Classifier </a:t>
            </a:r>
            <a:r>
              <a:rPr lang="en-IN" sz="2200" b="1">
                <a:latin typeface="Calibri" pitchFamily="34" charset="0"/>
              </a:rPr>
              <a:t>high performance classifier from Reject cone</a:t>
            </a:r>
          </a:p>
        </p:txBody>
      </p:sp>
      <p:sp>
        <p:nvSpPr>
          <p:cNvPr id="20487" name="TextBox 8"/>
          <p:cNvSpPr txBox="1">
            <a:spLocks noChangeArrowheads="1"/>
          </p:cNvSpPr>
          <p:nvPr/>
        </p:nvSpPr>
        <p:spPr bwMode="auto">
          <a:xfrm>
            <a:off x="4649737" y="2301062"/>
            <a:ext cx="5330356" cy="313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91" tIns="45395" rIns="90791" bIns="453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IN">
                <a:latin typeface="Calibri" pitchFamily="34" charset="0"/>
              </a:rPr>
              <a:t>The  </a:t>
            </a:r>
            <a:r>
              <a:rPr lang="el-GR" b="1">
                <a:latin typeface="Calibri" pitchFamily="34" charset="0"/>
              </a:rPr>
              <a:t>β</a:t>
            </a:r>
            <a:r>
              <a:rPr lang="en-US" b="1">
                <a:latin typeface="Calibri" pitchFamily="34" charset="0"/>
              </a:rPr>
              <a:t>4G</a:t>
            </a:r>
            <a:r>
              <a:rPr lang="en-IN">
                <a:latin typeface="Calibri" pitchFamily="34" charset="0"/>
              </a:rPr>
              <a:t>  classifier is equipped with the static and dynamic vane technology similar to the 3</a:t>
            </a:r>
            <a:r>
              <a:rPr lang="en-IN" baseline="30000">
                <a:latin typeface="Calibri" pitchFamily="34" charset="0"/>
              </a:rPr>
              <a:t>rd</a:t>
            </a:r>
            <a:r>
              <a:rPr lang="en-IN">
                <a:latin typeface="Calibri" pitchFamily="34" charset="0"/>
              </a:rPr>
              <a:t> gen Classifier.  Blades are aero dynamically designed for lower resistance and therefore lower power and lower wear.</a:t>
            </a:r>
          </a:p>
          <a:p>
            <a:pPr eaLnBrk="1" hangingPunct="1"/>
            <a:endParaRPr lang="en-IN">
              <a:latin typeface="Calibri" pitchFamily="34" charset="0"/>
            </a:endParaRPr>
          </a:p>
          <a:p>
            <a:pPr eaLnBrk="1" hangingPunct="1"/>
            <a:r>
              <a:rPr lang="en-IN" b="1">
                <a:latin typeface="Calibri" pitchFamily="34" charset="0"/>
              </a:rPr>
              <a:t>4</a:t>
            </a:r>
            <a:r>
              <a:rPr lang="en-IN" b="1" baseline="30000">
                <a:latin typeface="Calibri" pitchFamily="34" charset="0"/>
              </a:rPr>
              <a:t>th</a:t>
            </a:r>
            <a:r>
              <a:rPr lang="en-IN" b="1">
                <a:latin typeface="Calibri" pitchFamily="34" charset="0"/>
              </a:rPr>
              <a:t> Generation  Classifier:(added secondary classification)</a:t>
            </a:r>
            <a:endParaRPr lang="en-IN">
              <a:latin typeface="Calibri" pitchFamily="34" charset="0"/>
            </a:endParaRPr>
          </a:p>
          <a:p>
            <a:pPr eaLnBrk="1" hangingPunct="1"/>
            <a:r>
              <a:rPr lang="en-US">
                <a:latin typeface="Calibri" pitchFamily="34" charset="0"/>
              </a:rPr>
              <a:t>Secondary Separation from the Reject Cone by measured circulating air and separation device in the cone.</a:t>
            </a:r>
            <a:endParaRPr lang="en-IN">
              <a:latin typeface="Calibri" pitchFamily="34" charset="0"/>
            </a:endParaRPr>
          </a:p>
        </p:txBody>
      </p:sp>
      <p:pic>
        <p:nvPicPr>
          <p:cNvPr id="20488" name="Picture 2" descr="C:\Users\BQB\Desktop\Classifi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07" y="2304062"/>
            <a:ext cx="3984744" cy="288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TextBox 8"/>
          <p:cNvSpPr txBox="1">
            <a:spLocks noChangeArrowheads="1"/>
          </p:cNvSpPr>
          <p:nvPr/>
        </p:nvSpPr>
        <p:spPr bwMode="auto">
          <a:xfrm>
            <a:off x="533036" y="5328144"/>
            <a:ext cx="2916937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schemeClr val="bg1"/>
                </a:solidFill>
                <a:latin typeface="Verdana" pitchFamily="34" charset="0"/>
              </a:rPr>
              <a:t>This technology has been applied in Europe. 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Separation Technology</a:t>
            </a:r>
            <a:br>
              <a:rPr lang="en-US" sz="4000" dirty="0"/>
            </a:br>
            <a:r>
              <a:rPr lang="en-US" sz="1800" b="1" dirty="0"/>
              <a:t> </a:t>
            </a:r>
            <a:r>
              <a:rPr lang="en-US" sz="2000" b="1" dirty="0"/>
              <a:t>4</a:t>
            </a:r>
            <a:r>
              <a:rPr lang="en-US" sz="2000" b="1" baseline="30000" dirty="0"/>
              <a:t>th</a:t>
            </a:r>
            <a:r>
              <a:rPr lang="en-US" sz="2000" b="1" dirty="0"/>
              <a:t> Generation</a:t>
            </a:r>
            <a:r>
              <a:rPr lang="en-US" sz="1800" b="1" dirty="0"/>
              <a:t>  |“</a:t>
            </a:r>
            <a:r>
              <a:rPr lang="en-US" sz="2000" b="1" dirty="0"/>
              <a:t>Secondary Separation”</a:t>
            </a:r>
            <a:endParaRPr lang="en-IN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946" y="5017636"/>
            <a:ext cx="1602580" cy="146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N" sz="3200" dirty="0"/>
              <a:t>Flexibility of 3</a:t>
            </a:r>
            <a:r>
              <a:rPr lang="en-IN" sz="3200" baseline="30000" dirty="0"/>
              <a:t>rd</a:t>
            </a:r>
            <a:r>
              <a:rPr lang="en-IN" sz="3200" dirty="0"/>
              <a:t> Generation </a:t>
            </a:r>
            <a:r>
              <a:rPr lang="en-IN" sz="3200" dirty="0" err="1"/>
              <a:t>Upgradation</a:t>
            </a:r>
            <a:endParaRPr lang="en-IN" sz="3200" dirty="0"/>
          </a:p>
        </p:txBody>
      </p:sp>
      <p:sp>
        <p:nvSpPr>
          <p:cNvPr id="7" name="Flowchart: Predefined Process 6"/>
          <p:cNvSpPr/>
          <p:nvPr/>
        </p:nvSpPr>
        <p:spPr>
          <a:xfrm>
            <a:off x="1079962" y="2313063"/>
            <a:ext cx="3239884" cy="1330536"/>
          </a:xfrm>
          <a:prstGeom prst="flowChartPredefined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6815" tIns="43407" rIns="86815" bIns="43407"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8" name="Trapezoid 7"/>
          <p:cNvSpPr/>
          <p:nvPr/>
        </p:nvSpPr>
        <p:spPr>
          <a:xfrm rot="10800000">
            <a:off x="1079962" y="3643599"/>
            <a:ext cx="3239884" cy="1380037"/>
          </a:xfrm>
          <a:prstGeom prst="trapezoid">
            <a:avLst>
              <a:gd name="adj" fmla="val 58317"/>
            </a:avLst>
          </a:prstGeom>
          <a:solidFill>
            <a:srgbClr val="BCEFF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6815" tIns="43407" rIns="86815" bIns="43407"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9" name="Flowchart: Manual Operation 15"/>
          <p:cNvSpPr/>
          <p:nvPr/>
        </p:nvSpPr>
        <p:spPr>
          <a:xfrm>
            <a:off x="1494931" y="3643599"/>
            <a:ext cx="2326605" cy="138003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626 w 10000"/>
              <a:gd name="connsiteY2" fmla="*/ 9842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626 w 10000"/>
              <a:gd name="connsiteY2" fmla="*/ 9842 h 10000"/>
              <a:gd name="connsiteX3" fmla="*/ 4283 w 10000"/>
              <a:gd name="connsiteY3" fmla="*/ 10000 h 10000"/>
              <a:gd name="connsiteX4" fmla="*/ 0 w 10000"/>
              <a:gd name="connsiteY4" fmla="*/ 0 h 10000"/>
              <a:gd name="connsiteX0" fmla="*/ 0 w 7717"/>
              <a:gd name="connsiteY0" fmla="*/ 79 h 10079"/>
              <a:gd name="connsiteX1" fmla="*/ 7717 w 7717"/>
              <a:gd name="connsiteY1" fmla="*/ 0 h 10079"/>
              <a:gd name="connsiteX2" fmla="*/ 5626 w 7717"/>
              <a:gd name="connsiteY2" fmla="*/ 9921 h 10079"/>
              <a:gd name="connsiteX3" fmla="*/ 4283 w 7717"/>
              <a:gd name="connsiteY3" fmla="*/ 10079 h 10079"/>
              <a:gd name="connsiteX4" fmla="*/ 0 w 7717"/>
              <a:gd name="connsiteY4" fmla="*/ 79 h 10079"/>
              <a:gd name="connsiteX0" fmla="*/ 0 w 7337"/>
              <a:gd name="connsiteY0" fmla="*/ 0 h 10079"/>
              <a:gd name="connsiteX1" fmla="*/ 7337 w 7337"/>
              <a:gd name="connsiteY1" fmla="*/ 79 h 10079"/>
              <a:gd name="connsiteX2" fmla="*/ 4627 w 7337"/>
              <a:gd name="connsiteY2" fmla="*/ 9922 h 10079"/>
              <a:gd name="connsiteX3" fmla="*/ 2887 w 7337"/>
              <a:gd name="connsiteY3" fmla="*/ 10079 h 10079"/>
              <a:gd name="connsiteX4" fmla="*/ 0 w 7337"/>
              <a:gd name="connsiteY4" fmla="*/ 0 h 10079"/>
              <a:gd name="connsiteX0" fmla="*/ 0 w 10081"/>
              <a:gd name="connsiteY0" fmla="*/ 388 h 10388"/>
              <a:gd name="connsiteX1" fmla="*/ 10081 w 10081"/>
              <a:gd name="connsiteY1" fmla="*/ 0 h 10388"/>
              <a:gd name="connsiteX2" fmla="*/ 6306 w 10081"/>
              <a:gd name="connsiteY2" fmla="*/ 10232 h 10388"/>
              <a:gd name="connsiteX3" fmla="*/ 3935 w 10081"/>
              <a:gd name="connsiteY3" fmla="*/ 10388 h 10388"/>
              <a:gd name="connsiteX4" fmla="*/ 0 w 10081"/>
              <a:gd name="connsiteY4" fmla="*/ 388 h 10388"/>
              <a:gd name="connsiteX0" fmla="*/ 0 w 10242"/>
              <a:gd name="connsiteY0" fmla="*/ 77 h 10388"/>
              <a:gd name="connsiteX1" fmla="*/ 10242 w 10242"/>
              <a:gd name="connsiteY1" fmla="*/ 0 h 10388"/>
              <a:gd name="connsiteX2" fmla="*/ 6467 w 10242"/>
              <a:gd name="connsiteY2" fmla="*/ 10232 h 10388"/>
              <a:gd name="connsiteX3" fmla="*/ 4096 w 10242"/>
              <a:gd name="connsiteY3" fmla="*/ 10388 h 10388"/>
              <a:gd name="connsiteX4" fmla="*/ 0 w 10242"/>
              <a:gd name="connsiteY4" fmla="*/ 77 h 10388"/>
              <a:gd name="connsiteX0" fmla="*/ 0 w 10242"/>
              <a:gd name="connsiteY0" fmla="*/ 77 h 10232"/>
              <a:gd name="connsiteX1" fmla="*/ 10242 w 10242"/>
              <a:gd name="connsiteY1" fmla="*/ 0 h 10232"/>
              <a:gd name="connsiteX2" fmla="*/ 6467 w 10242"/>
              <a:gd name="connsiteY2" fmla="*/ 10232 h 10232"/>
              <a:gd name="connsiteX3" fmla="*/ 4096 w 10242"/>
              <a:gd name="connsiteY3" fmla="*/ 9145 h 10232"/>
              <a:gd name="connsiteX4" fmla="*/ 0 w 10242"/>
              <a:gd name="connsiteY4" fmla="*/ 77 h 10232"/>
              <a:gd name="connsiteX0" fmla="*/ 0 w 10242"/>
              <a:gd name="connsiteY0" fmla="*/ 77 h 9145"/>
              <a:gd name="connsiteX1" fmla="*/ 10242 w 10242"/>
              <a:gd name="connsiteY1" fmla="*/ 0 h 9145"/>
              <a:gd name="connsiteX2" fmla="*/ 6144 w 10242"/>
              <a:gd name="connsiteY2" fmla="*/ 9145 h 9145"/>
              <a:gd name="connsiteX3" fmla="*/ 4096 w 10242"/>
              <a:gd name="connsiteY3" fmla="*/ 9145 h 9145"/>
              <a:gd name="connsiteX4" fmla="*/ 0 w 10242"/>
              <a:gd name="connsiteY4" fmla="*/ 77 h 9145"/>
              <a:gd name="connsiteX0" fmla="*/ 0 w 10000"/>
              <a:gd name="connsiteY0" fmla="*/ 84 h 10000"/>
              <a:gd name="connsiteX1" fmla="*/ 10000 w 10000"/>
              <a:gd name="connsiteY1" fmla="*/ 0 h 10000"/>
              <a:gd name="connsiteX2" fmla="*/ 5999 w 10000"/>
              <a:gd name="connsiteY2" fmla="*/ 10000 h 10000"/>
              <a:gd name="connsiteX3" fmla="*/ 4786 w 10000"/>
              <a:gd name="connsiteY3" fmla="*/ 10000 h 10000"/>
              <a:gd name="connsiteX4" fmla="*/ 0 w 10000"/>
              <a:gd name="connsiteY4" fmla="*/ 84 h 10000"/>
              <a:gd name="connsiteX0" fmla="*/ 0 w 10000"/>
              <a:gd name="connsiteY0" fmla="*/ 84 h 10000"/>
              <a:gd name="connsiteX1" fmla="*/ 10000 w 10000"/>
              <a:gd name="connsiteY1" fmla="*/ 0 h 10000"/>
              <a:gd name="connsiteX2" fmla="*/ 5999 w 10000"/>
              <a:gd name="connsiteY2" fmla="*/ 10000 h 10000"/>
              <a:gd name="connsiteX3" fmla="*/ 4171 w 10000"/>
              <a:gd name="connsiteY3" fmla="*/ 10000 h 10000"/>
              <a:gd name="connsiteX4" fmla="*/ 0 w 10000"/>
              <a:gd name="connsiteY4" fmla="*/ 8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84"/>
                </a:moveTo>
                <a:lnTo>
                  <a:pt x="10000" y="0"/>
                </a:lnTo>
                <a:lnTo>
                  <a:pt x="5999" y="10000"/>
                </a:lnTo>
                <a:lnTo>
                  <a:pt x="4171" y="10000"/>
                </a:lnTo>
                <a:lnTo>
                  <a:pt x="0" y="84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6815" tIns="43407" rIns="86815" bIns="43407"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0" name="Flowchart: Process 9"/>
          <p:cNvSpPr/>
          <p:nvPr/>
        </p:nvSpPr>
        <p:spPr>
          <a:xfrm>
            <a:off x="3738195" y="2329564"/>
            <a:ext cx="166682" cy="131403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15" tIns="43407" rIns="86815" bIns="43407" anchor="ctr"/>
          <a:lstStyle/>
          <a:p>
            <a:pPr algn="ctr">
              <a:defRPr/>
            </a:pPr>
            <a:endParaRPr lang="en-IN"/>
          </a:p>
        </p:txBody>
      </p:sp>
      <p:pic>
        <p:nvPicPr>
          <p:cNvPr id="215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326" y="2313063"/>
            <a:ext cx="204880" cy="133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n 15"/>
          <p:cNvSpPr/>
          <p:nvPr/>
        </p:nvSpPr>
        <p:spPr>
          <a:xfrm>
            <a:off x="2007131" y="5040136"/>
            <a:ext cx="1369919" cy="1170032"/>
          </a:xfrm>
          <a:prstGeom prst="can">
            <a:avLst>
              <a:gd name="adj" fmla="val 585"/>
            </a:avLst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15" tIns="43407" rIns="86815" bIns="43407"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7" name="Rectangle 16"/>
          <p:cNvSpPr/>
          <p:nvPr/>
        </p:nvSpPr>
        <p:spPr>
          <a:xfrm>
            <a:off x="1708493" y="2139058"/>
            <a:ext cx="1948097" cy="19050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6815" tIns="43407" rIns="86815" bIns="43407" anchor="ctr"/>
          <a:lstStyle/>
          <a:p>
            <a:pPr algn="ctr">
              <a:defRPr/>
            </a:pPr>
            <a:endParaRPr lang="en-IN"/>
          </a:p>
        </p:txBody>
      </p:sp>
      <p:cxnSp>
        <p:nvCxnSpPr>
          <p:cNvPr id="18" name="Elbow Connector 17"/>
          <p:cNvCxnSpPr/>
          <p:nvPr/>
        </p:nvCxnSpPr>
        <p:spPr>
          <a:xfrm rot="16200000" flipV="1">
            <a:off x="1250513" y="1888203"/>
            <a:ext cx="435012" cy="258704"/>
          </a:xfrm>
          <a:prstGeom prst="bent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 rot="10800000">
            <a:off x="3738195" y="2437566"/>
            <a:ext cx="1828294" cy="0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rot="10800000" flipV="1">
            <a:off x="3734723" y="5688154"/>
            <a:ext cx="2086999" cy="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rot="5400000">
            <a:off x="3676221" y="1798418"/>
            <a:ext cx="558015" cy="5972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44" name="TextBox 27"/>
          <p:cNvSpPr txBox="1">
            <a:spLocks noChangeArrowheads="1"/>
          </p:cNvSpPr>
          <p:nvPr/>
        </p:nvSpPr>
        <p:spPr bwMode="auto">
          <a:xfrm>
            <a:off x="5568226" y="2304063"/>
            <a:ext cx="1750162" cy="36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5" tIns="43407" rIns="86815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IN" dirty="0">
                <a:latin typeface="+mn-lt"/>
              </a:rPr>
              <a:t>Static Blades</a:t>
            </a:r>
          </a:p>
        </p:txBody>
      </p:sp>
      <p:sp>
        <p:nvSpPr>
          <p:cNvPr id="1045" name="TextBox 28"/>
          <p:cNvSpPr txBox="1">
            <a:spLocks noChangeArrowheads="1"/>
          </p:cNvSpPr>
          <p:nvPr/>
        </p:nvSpPr>
        <p:spPr bwMode="auto">
          <a:xfrm>
            <a:off x="5568226" y="2808076"/>
            <a:ext cx="1996713" cy="36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5" tIns="43407" rIns="86815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IN" dirty="0">
                <a:latin typeface="+mn-lt"/>
              </a:rPr>
              <a:t>Dynamic Blades</a:t>
            </a:r>
          </a:p>
        </p:txBody>
      </p:sp>
      <p:sp>
        <p:nvSpPr>
          <p:cNvPr id="30" name="Freeform 29"/>
          <p:cNvSpPr/>
          <p:nvPr/>
        </p:nvSpPr>
        <p:spPr>
          <a:xfrm>
            <a:off x="1232465" y="2388064"/>
            <a:ext cx="1467876" cy="3648099"/>
          </a:xfrm>
          <a:custGeom>
            <a:avLst/>
            <a:gdLst>
              <a:gd name="connsiteX0" fmla="*/ 1346200 w 1346200"/>
              <a:gd name="connsiteY0" fmla="*/ 3860800 h 3860800"/>
              <a:gd name="connsiteX1" fmla="*/ 1117600 w 1346200"/>
              <a:gd name="connsiteY1" fmla="*/ 3136900 h 3860800"/>
              <a:gd name="connsiteX2" fmla="*/ 736600 w 1346200"/>
              <a:gd name="connsiteY2" fmla="*/ 2438400 h 3860800"/>
              <a:gd name="connsiteX3" fmla="*/ 330200 w 1346200"/>
              <a:gd name="connsiteY3" fmla="*/ 1803400 h 3860800"/>
              <a:gd name="connsiteX4" fmla="*/ 114300 w 1346200"/>
              <a:gd name="connsiteY4" fmla="*/ 1485900 h 3860800"/>
              <a:gd name="connsiteX5" fmla="*/ 0 w 1346200"/>
              <a:gd name="connsiteY5" fmla="*/ 1016000 h 3860800"/>
              <a:gd name="connsiteX6" fmla="*/ 304800 w 1346200"/>
              <a:gd name="connsiteY6" fmla="*/ 762000 h 3860800"/>
              <a:gd name="connsiteX7" fmla="*/ 622300 w 1346200"/>
              <a:gd name="connsiteY7" fmla="*/ 774700 h 3860800"/>
              <a:gd name="connsiteX8" fmla="*/ 965200 w 1346200"/>
              <a:gd name="connsiteY8" fmla="*/ 596900 h 3860800"/>
              <a:gd name="connsiteX9" fmla="*/ 1092200 w 1346200"/>
              <a:gd name="connsiteY9" fmla="*/ 0 h 3860800"/>
              <a:gd name="connsiteX10" fmla="*/ 1092200 w 1346200"/>
              <a:gd name="connsiteY10" fmla="*/ 0 h 38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6200" h="3860800">
                <a:moveTo>
                  <a:pt x="1346200" y="3860800"/>
                </a:moveTo>
                <a:lnTo>
                  <a:pt x="1117600" y="3136900"/>
                </a:lnTo>
                <a:lnTo>
                  <a:pt x="736600" y="2438400"/>
                </a:lnTo>
                <a:lnTo>
                  <a:pt x="330200" y="1803400"/>
                </a:lnTo>
                <a:lnTo>
                  <a:pt x="114300" y="1485900"/>
                </a:lnTo>
                <a:lnTo>
                  <a:pt x="0" y="1016000"/>
                </a:lnTo>
                <a:lnTo>
                  <a:pt x="304800" y="762000"/>
                </a:lnTo>
                <a:lnTo>
                  <a:pt x="622300" y="774700"/>
                </a:lnTo>
                <a:lnTo>
                  <a:pt x="965200" y="596900"/>
                </a:lnTo>
                <a:lnTo>
                  <a:pt x="1092200" y="0"/>
                </a:lnTo>
                <a:lnTo>
                  <a:pt x="1092200" y="0"/>
                </a:lnTo>
              </a:path>
            </a:pathLst>
          </a:custGeom>
          <a:noFill/>
          <a:ln>
            <a:solidFill>
              <a:schemeClr val="accent2">
                <a:lumMod val="40000"/>
                <a:lumOff val="60000"/>
              </a:schemeClr>
            </a:solidFill>
            <a:tailEnd type="triangle" w="lg" len="lg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15" tIns="43407" rIns="86815" bIns="43407" anchor="ctr"/>
          <a:lstStyle/>
          <a:p>
            <a:pPr algn="ctr">
              <a:defRPr/>
            </a:pPr>
            <a:endParaRPr lang="en-IN"/>
          </a:p>
        </p:txBody>
      </p:sp>
      <p:pic>
        <p:nvPicPr>
          <p:cNvPr id="38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264" y="2016055"/>
            <a:ext cx="2239791" cy="421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0" name="TextBox 41"/>
          <p:cNvSpPr txBox="1">
            <a:spLocks noChangeArrowheads="1"/>
          </p:cNvSpPr>
          <p:nvPr/>
        </p:nvSpPr>
        <p:spPr bwMode="auto">
          <a:xfrm>
            <a:off x="5734908" y="5472148"/>
            <a:ext cx="2406473" cy="36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5" tIns="43407" rIns="86815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IN" dirty="0">
                <a:latin typeface="+mn-lt"/>
              </a:rPr>
              <a:t> Classifier Reject  </a:t>
            </a:r>
          </a:p>
        </p:txBody>
      </p:sp>
      <p:pic>
        <p:nvPicPr>
          <p:cNvPr id="2152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668" y="1719047"/>
            <a:ext cx="2055746" cy="51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1744954" y="1174532"/>
            <a:ext cx="1923790" cy="3064582"/>
            <a:chOff x="1600200" y="1243804"/>
            <a:chExt cx="1764507" cy="3241905"/>
          </a:xfrm>
        </p:grpSpPr>
        <p:sp>
          <p:nvSpPr>
            <p:cNvPr id="43" name="Half Frame 42"/>
            <p:cNvSpPr/>
            <p:nvPr/>
          </p:nvSpPr>
          <p:spPr>
            <a:xfrm rot="2730600">
              <a:off x="1835758" y="3214748"/>
              <a:ext cx="1259948" cy="1281975"/>
            </a:xfrm>
            <a:prstGeom prst="halfFrame">
              <a:avLst>
                <a:gd name="adj1" fmla="val 6321"/>
                <a:gd name="adj2" fmla="val 6518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>
                <a:solidFill>
                  <a:schemeClr val="tx1"/>
                </a:solidFill>
              </a:endParaRPr>
            </a:p>
          </p:txBody>
        </p:sp>
        <p:pic>
          <p:nvPicPr>
            <p:cNvPr id="46" name="Picture 9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>
              <a:fillRect/>
            </a:stretch>
          </p:blipFill>
          <p:spPr bwMode="auto">
            <a:xfrm>
              <a:off x="1600200" y="2438400"/>
              <a:ext cx="164307" cy="1414463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/>
          </p:spPr>
        </p:pic>
        <p:pic>
          <p:nvPicPr>
            <p:cNvPr id="13" name="Picture 9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>
              <a:fillRect/>
            </a:stretch>
          </p:blipFill>
          <p:spPr bwMode="auto">
            <a:xfrm>
              <a:off x="3200400" y="2441572"/>
              <a:ext cx="164307" cy="1414463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/>
          </p:spPr>
        </p:pic>
        <p:sp>
          <p:nvSpPr>
            <p:cNvPr id="45" name="Flowchart: Direct Access Storage 44"/>
            <p:cNvSpPr/>
            <p:nvPr/>
          </p:nvSpPr>
          <p:spPr>
            <a:xfrm rot="5400000">
              <a:off x="1536725" y="2154497"/>
              <a:ext cx="1905789" cy="84403"/>
            </a:xfrm>
            <a:prstGeom prst="flowChartMagneticDrum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</p:grpSp>
      <p:pic>
        <p:nvPicPr>
          <p:cNvPr id="29758" name="Picture 6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990" y="3672099"/>
            <a:ext cx="5648907" cy="115203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" name="TextBox 91"/>
          <p:cNvSpPr txBox="1">
            <a:spLocks noChangeArrowheads="1"/>
          </p:cNvSpPr>
          <p:nvPr/>
        </p:nvSpPr>
        <p:spPr bwMode="auto">
          <a:xfrm>
            <a:off x="4651474" y="4896133"/>
            <a:ext cx="56784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b="1" i="1" dirty="0">
                <a:latin typeface="+mn-lt"/>
              </a:rPr>
              <a:t>Note that higher % of -45µ, a fine product, is going back to the mill for regrinding. </a:t>
            </a:r>
          </a:p>
        </p:txBody>
      </p: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7162123" y="1728046"/>
            <a:ext cx="3179114" cy="826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6815" tIns="43407" rIns="86815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IN" sz="1600" b="1" dirty="0">
                <a:solidFill>
                  <a:schemeClr val="bg1"/>
                </a:solidFill>
                <a:latin typeface="+mn-lt"/>
              </a:rPr>
              <a:t>Case Study of a New Generation Classifier for Cement Mill Installed 3 years ago in India.</a:t>
            </a:r>
          </a:p>
        </p:txBody>
      </p:sp>
      <p:sp>
        <p:nvSpPr>
          <p:cNvPr id="21534" name="AutoShape 2"/>
          <p:cNvSpPr>
            <a:spLocks noChangeAspect="1" noChangeArrowheads="1"/>
          </p:cNvSpPr>
          <p:nvPr/>
        </p:nvSpPr>
        <p:spPr bwMode="auto">
          <a:xfrm>
            <a:off x="5490093" y="3816103"/>
            <a:ext cx="4851145" cy="122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/>
          </a:p>
        </p:txBody>
      </p:sp>
      <p:cxnSp>
        <p:nvCxnSpPr>
          <p:cNvPr id="44" name="Elbow Connector 43"/>
          <p:cNvCxnSpPr/>
          <p:nvPr/>
        </p:nvCxnSpPr>
        <p:spPr>
          <a:xfrm rot="10800000" flipV="1">
            <a:off x="3901404" y="2952080"/>
            <a:ext cx="1666821" cy="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5" name="TextBox 1083"/>
          <p:cNvSpPr txBox="1">
            <a:spLocks noChangeArrowheads="1"/>
          </p:cNvSpPr>
          <p:nvPr/>
        </p:nvSpPr>
        <p:spPr bwMode="auto">
          <a:xfrm>
            <a:off x="3650513" y="1594544"/>
            <a:ext cx="19394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IN" dirty="0">
                <a:latin typeface="+mn-lt"/>
              </a:rPr>
              <a:t>Classifier Feed</a:t>
            </a:r>
          </a:p>
        </p:txBody>
      </p:sp>
      <p:sp>
        <p:nvSpPr>
          <p:cNvPr id="36" name="TextBox 1083"/>
          <p:cNvSpPr txBox="1">
            <a:spLocks noChangeArrowheads="1"/>
          </p:cNvSpPr>
          <p:nvPr/>
        </p:nvSpPr>
        <p:spPr bwMode="auto">
          <a:xfrm>
            <a:off x="483552" y="1584043"/>
            <a:ext cx="19394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IN" dirty="0">
                <a:latin typeface="+mn-lt"/>
              </a:rPr>
              <a:t>Classifier Feed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9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5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Predefined Process 11"/>
          <p:cNvSpPr/>
          <p:nvPr/>
        </p:nvSpPr>
        <p:spPr>
          <a:xfrm>
            <a:off x="1079962" y="2313063"/>
            <a:ext cx="3239884" cy="1330536"/>
          </a:xfrm>
          <a:prstGeom prst="flowChartPredefined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pic>
        <p:nvPicPr>
          <p:cNvPr id="2253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276" y="3072327"/>
            <a:ext cx="176799" cy="132294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N" sz="3200" dirty="0"/>
              <a:t>Flexibility of 3</a:t>
            </a:r>
            <a:r>
              <a:rPr lang="en-IN" sz="3200" baseline="30000" dirty="0"/>
              <a:t>rd</a:t>
            </a:r>
            <a:r>
              <a:rPr lang="en-IN" sz="3200" dirty="0"/>
              <a:t> Generation </a:t>
            </a:r>
            <a:r>
              <a:rPr lang="en-IN" sz="3200" dirty="0" err="1"/>
              <a:t>Upgradation</a:t>
            </a:r>
            <a:endParaRPr lang="en-IN" sz="3200" dirty="0"/>
          </a:p>
        </p:txBody>
      </p:sp>
      <p:sp>
        <p:nvSpPr>
          <p:cNvPr id="8" name="Trapezoid 7"/>
          <p:cNvSpPr/>
          <p:nvPr/>
        </p:nvSpPr>
        <p:spPr>
          <a:xfrm rot="10800000">
            <a:off x="1079962" y="3643599"/>
            <a:ext cx="3239884" cy="1378537"/>
          </a:xfrm>
          <a:prstGeom prst="trapezoid">
            <a:avLst>
              <a:gd name="adj" fmla="val 58317"/>
            </a:avLst>
          </a:prstGeom>
          <a:solidFill>
            <a:srgbClr val="BCEFF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6" name="Flowchart: Manual Operation 15"/>
          <p:cNvSpPr/>
          <p:nvPr/>
        </p:nvSpPr>
        <p:spPr>
          <a:xfrm>
            <a:off x="1494931" y="3643599"/>
            <a:ext cx="2326605" cy="137853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626 w 10000"/>
              <a:gd name="connsiteY2" fmla="*/ 9842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626 w 10000"/>
              <a:gd name="connsiteY2" fmla="*/ 9842 h 10000"/>
              <a:gd name="connsiteX3" fmla="*/ 4283 w 10000"/>
              <a:gd name="connsiteY3" fmla="*/ 10000 h 10000"/>
              <a:gd name="connsiteX4" fmla="*/ 0 w 10000"/>
              <a:gd name="connsiteY4" fmla="*/ 0 h 10000"/>
              <a:gd name="connsiteX0" fmla="*/ 0 w 7717"/>
              <a:gd name="connsiteY0" fmla="*/ 79 h 10079"/>
              <a:gd name="connsiteX1" fmla="*/ 7717 w 7717"/>
              <a:gd name="connsiteY1" fmla="*/ 0 h 10079"/>
              <a:gd name="connsiteX2" fmla="*/ 5626 w 7717"/>
              <a:gd name="connsiteY2" fmla="*/ 9921 h 10079"/>
              <a:gd name="connsiteX3" fmla="*/ 4283 w 7717"/>
              <a:gd name="connsiteY3" fmla="*/ 10079 h 10079"/>
              <a:gd name="connsiteX4" fmla="*/ 0 w 7717"/>
              <a:gd name="connsiteY4" fmla="*/ 79 h 10079"/>
              <a:gd name="connsiteX0" fmla="*/ 0 w 7337"/>
              <a:gd name="connsiteY0" fmla="*/ 0 h 10079"/>
              <a:gd name="connsiteX1" fmla="*/ 7337 w 7337"/>
              <a:gd name="connsiteY1" fmla="*/ 79 h 10079"/>
              <a:gd name="connsiteX2" fmla="*/ 4627 w 7337"/>
              <a:gd name="connsiteY2" fmla="*/ 9922 h 10079"/>
              <a:gd name="connsiteX3" fmla="*/ 2887 w 7337"/>
              <a:gd name="connsiteY3" fmla="*/ 10079 h 10079"/>
              <a:gd name="connsiteX4" fmla="*/ 0 w 7337"/>
              <a:gd name="connsiteY4" fmla="*/ 0 h 10079"/>
              <a:gd name="connsiteX0" fmla="*/ 0 w 10081"/>
              <a:gd name="connsiteY0" fmla="*/ 388 h 10388"/>
              <a:gd name="connsiteX1" fmla="*/ 10081 w 10081"/>
              <a:gd name="connsiteY1" fmla="*/ 0 h 10388"/>
              <a:gd name="connsiteX2" fmla="*/ 6306 w 10081"/>
              <a:gd name="connsiteY2" fmla="*/ 10232 h 10388"/>
              <a:gd name="connsiteX3" fmla="*/ 3935 w 10081"/>
              <a:gd name="connsiteY3" fmla="*/ 10388 h 10388"/>
              <a:gd name="connsiteX4" fmla="*/ 0 w 10081"/>
              <a:gd name="connsiteY4" fmla="*/ 388 h 10388"/>
              <a:gd name="connsiteX0" fmla="*/ 0 w 10242"/>
              <a:gd name="connsiteY0" fmla="*/ 77 h 10388"/>
              <a:gd name="connsiteX1" fmla="*/ 10242 w 10242"/>
              <a:gd name="connsiteY1" fmla="*/ 0 h 10388"/>
              <a:gd name="connsiteX2" fmla="*/ 6467 w 10242"/>
              <a:gd name="connsiteY2" fmla="*/ 10232 h 10388"/>
              <a:gd name="connsiteX3" fmla="*/ 4096 w 10242"/>
              <a:gd name="connsiteY3" fmla="*/ 10388 h 10388"/>
              <a:gd name="connsiteX4" fmla="*/ 0 w 10242"/>
              <a:gd name="connsiteY4" fmla="*/ 77 h 10388"/>
              <a:gd name="connsiteX0" fmla="*/ 0 w 10242"/>
              <a:gd name="connsiteY0" fmla="*/ 77 h 10232"/>
              <a:gd name="connsiteX1" fmla="*/ 10242 w 10242"/>
              <a:gd name="connsiteY1" fmla="*/ 0 h 10232"/>
              <a:gd name="connsiteX2" fmla="*/ 6467 w 10242"/>
              <a:gd name="connsiteY2" fmla="*/ 10232 h 10232"/>
              <a:gd name="connsiteX3" fmla="*/ 4096 w 10242"/>
              <a:gd name="connsiteY3" fmla="*/ 9145 h 10232"/>
              <a:gd name="connsiteX4" fmla="*/ 0 w 10242"/>
              <a:gd name="connsiteY4" fmla="*/ 77 h 10232"/>
              <a:gd name="connsiteX0" fmla="*/ 0 w 10242"/>
              <a:gd name="connsiteY0" fmla="*/ 77 h 9145"/>
              <a:gd name="connsiteX1" fmla="*/ 10242 w 10242"/>
              <a:gd name="connsiteY1" fmla="*/ 0 h 9145"/>
              <a:gd name="connsiteX2" fmla="*/ 6144 w 10242"/>
              <a:gd name="connsiteY2" fmla="*/ 9145 h 9145"/>
              <a:gd name="connsiteX3" fmla="*/ 4096 w 10242"/>
              <a:gd name="connsiteY3" fmla="*/ 9145 h 9145"/>
              <a:gd name="connsiteX4" fmla="*/ 0 w 10242"/>
              <a:gd name="connsiteY4" fmla="*/ 77 h 9145"/>
              <a:gd name="connsiteX0" fmla="*/ 0 w 10000"/>
              <a:gd name="connsiteY0" fmla="*/ 84 h 10000"/>
              <a:gd name="connsiteX1" fmla="*/ 10000 w 10000"/>
              <a:gd name="connsiteY1" fmla="*/ 0 h 10000"/>
              <a:gd name="connsiteX2" fmla="*/ 5999 w 10000"/>
              <a:gd name="connsiteY2" fmla="*/ 10000 h 10000"/>
              <a:gd name="connsiteX3" fmla="*/ 4786 w 10000"/>
              <a:gd name="connsiteY3" fmla="*/ 10000 h 10000"/>
              <a:gd name="connsiteX4" fmla="*/ 0 w 10000"/>
              <a:gd name="connsiteY4" fmla="*/ 84 h 10000"/>
              <a:gd name="connsiteX0" fmla="*/ 0 w 10000"/>
              <a:gd name="connsiteY0" fmla="*/ 84 h 10000"/>
              <a:gd name="connsiteX1" fmla="*/ 10000 w 10000"/>
              <a:gd name="connsiteY1" fmla="*/ 0 h 10000"/>
              <a:gd name="connsiteX2" fmla="*/ 5999 w 10000"/>
              <a:gd name="connsiteY2" fmla="*/ 10000 h 10000"/>
              <a:gd name="connsiteX3" fmla="*/ 4171 w 10000"/>
              <a:gd name="connsiteY3" fmla="*/ 10000 h 10000"/>
              <a:gd name="connsiteX4" fmla="*/ 0 w 10000"/>
              <a:gd name="connsiteY4" fmla="*/ 8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84"/>
                </a:moveTo>
                <a:lnTo>
                  <a:pt x="10000" y="0"/>
                </a:lnTo>
                <a:lnTo>
                  <a:pt x="5999" y="10000"/>
                </a:lnTo>
                <a:lnTo>
                  <a:pt x="4171" y="10000"/>
                </a:lnTo>
                <a:lnTo>
                  <a:pt x="0" y="84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1" name="Flowchart: Process 20"/>
          <p:cNvSpPr/>
          <p:nvPr/>
        </p:nvSpPr>
        <p:spPr>
          <a:xfrm>
            <a:off x="3738195" y="2329564"/>
            <a:ext cx="166682" cy="131403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3" name="Diagonal Stripe 22"/>
          <p:cNvSpPr/>
          <p:nvPr/>
        </p:nvSpPr>
        <p:spPr>
          <a:xfrm rot="13289141">
            <a:off x="1983805" y="3065246"/>
            <a:ext cx="1449890" cy="1257330"/>
          </a:xfrm>
          <a:custGeom>
            <a:avLst/>
            <a:gdLst>
              <a:gd name="connsiteX0" fmla="*/ 0 w 1387084"/>
              <a:gd name="connsiteY0" fmla="*/ 951211 h 1215201"/>
              <a:gd name="connsiteX1" fmla="*/ 1085754 w 1387084"/>
              <a:gd name="connsiteY1" fmla="*/ 0 h 1215201"/>
              <a:gd name="connsiteX2" fmla="*/ 1387084 w 1387084"/>
              <a:gd name="connsiteY2" fmla="*/ 0 h 1215201"/>
              <a:gd name="connsiteX3" fmla="*/ 0 w 1387084"/>
              <a:gd name="connsiteY3" fmla="*/ 1215201 h 1215201"/>
              <a:gd name="connsiteX4" fmla="*/ 0 w 1387084"/>
              <a:gd name="connsiteY4" fmla="*/ 951211 h 1215201"/>
              <a:gd name="connsiteX0" fmla="*/ 39156 w 1426240"/>
              <a:gd name="connsiteY0" fmla="*/ 951211 h 1266779"/>
              <a:gd name="connsiteX1" fmla="*/ 1124910 w 1426240"/>
              <a:gd name="connsiteY1" fmla="*/ 0 h 1266779"/>
              <a:gd name="connsiteX2" fmla="*/ 1426240 w 1426240"/>
              <a:gd name="connsiteY2" fmla="*/ 0 h 1266779"/>
              <a:gd name="connsiteX3" fmla="*/ 0 w 1426240"/>
              <a:gd name="connsiteY3" fmla="*/ 1266779 h 1266779"/>
              <a:gd name="connsiteX4" fmla="*/ 39156 w 1426240"/>
              <a:gd name="connsiteY4" fmla="*/ 951211 h 1266779"/>
              <a:gd name="connsiteX0" fmla="*/ 0 w 1544416"/>
              <a:gd name="connsiteY0" fmla="*/ 1022523 h 1266779"/>
              <a:gd name="connsiteX1" fmla="*/ 1243086 w 1544416"/>
              <a:gd name="connsiteY1" fmla="*/ 0 h 1266779"/>
              <a:gd name="connsiteX2" fmla="*/ 1544416 w 1544416"/>
              <a:gd name="connsiteY2" fmla="*/ 0 h 1266779"/>
              <a:gd name="connsiteX3" fmla="*/ 118176 w 1544416"/>
              <a:gd name="connsiteY3" fmla="*/ 1266779 h 1266779"/>
              <a:gd name="connsiteX4" fmla="*/ 0 w 1544416"/>
              <a:gd name="connsiteY4" fmla="*/ 1022523 h 1266779"/>
              <a:gd name="connsiteX0" fmla="*/ 0 w 1544416"/>
              <a:gd name="connsiteY0" fmla="*/ 1160432 h 1404688"/>
              <a:gd name="connsiteX1" fmla="*/ 1341527 w 1544416"/>
              <a:gd name="connsiteY1" fmla="*/ 0 h 1404688"/>
              <a:gd name="connsiteX2" fmla="*/ 1544416 w 1544416"/>
              <a:gd name="connsiteY2" fmla="*/ 137909 h 1404688"/>
              <a:gd name="connsiteX3" fmla="*/ 118176 w 1544416"/>
              <a:gd name="connsiteY3" fmla="*/ 1404688 h 1404688"/>
              <a:gd name="connsiteX4" fmla="*/ 0 w 1544416"/>
              <a:gd name="connsiteY4" fmla="*/ 1160432 h 1404688"/>
              <a:gd name="connsiteX0" fmla="*/ 0 w 1594187"/>
              <a:gd name="connsiteY0" fmla="*/ 1160432 h 1404688"/>
              <a:gd name="connsiteX1" fmla="*/ 1341527 w 1594187"/>
              <a:gd name="connsiteY1" fmla="*/ 0 h 1404688"/>
              <a:gd name="connsiteX2" fmla="*/ 1594187 w 1594187"/>
              <a:gd name="connsiteY2" fmla="*/ 59991 h 1404688"/>
              <a:gd name="connsiteX3" fmla="*/ 118176 w 1594187"/>
              <a:gd name="connsiteY3" fmla="*/ 1404688 h 1404688"/>
              <a:gd name="connsiteX4" fmla="*/ 0 w 1594187"/>
              <a:gd name="connsiteY4" fmla="*/ 1160432 h 1404688"/>
              <a:gd name="connsiteX0" fmla="*/ 0 w 1547718"/>
              <a:gd name="connsiteY0" fmla="*/ 1136296 h 1404688"/>
              <a:gd name="connsiteX1" fmla="*/ 1295058 w 1547718"/>
              <a:gd name="connsiteY1" fmla="*/ 0 h 1404688"/>
              <a:gd name="connsiteX2" fmla="*/ 1547718 w 1547718"/>
              <a:gd name="connsiteY2" fmla="*/ 59991 h 1404688"/>
              <a:gd name="connsiteX3" fmla="*/ 71707 w 1547718"/>
              <a:gd name="connsiteY3" fmla="*/ 1404688 h 1404688"/>
              <a:gd name="connsiteX4" fmla="*/ 0 w 1547718"/>
              <a:gd name="connsiteY4" fmla="*/ 1136296 h 1404688"/>
              <a:gd name="connsiteX0" fmla="*/ 0 w 1547718"/>
              <a:gd name="connsiteY0" fmla="*/ 1222627 h 1491019"/>
              <a:gd name="connsiteX1" fmla="*/ 1354343 w 1547718"/>
              <a:gd name="connsiteY1" fmla="*/ 0 h 1491019"/>
              <a:gd name="connsiteX2" fmla="*/ 1547718 w 1547718"/>
              <a:gd name="connsiteY2" fmla="*/ 146322 h 1491019"/>
              <a:gd name="connsiteX3" fmla="*/ 71707 w 1547718"/>
              <a:gd name="connsiteY3" fmla="*/ 1491019 h 1491019"/>
              <a:gd name="connsiteX4" fmla="*/ 0 w 1547718"/>
              <a:gd name="connsiteY4" fmla="*/ 1222627 h 1491019"/>
              <a:gd name="connsiteX0" fmla="*/ 0 w 1632242"/>
              <a:gd name="connsiteY0" fmla="*/ 1222627 h 1491019"/>
              <a:gd name="connsiteX1" fmla="*/ 1354343 w 1632242"/>
              <a:gd name="connsiteY1" fmla="*/ 0 h 1491019"/>
              <a:gd name="connsiteX2" fmla="*/ 1632242 w 1632242"/>
              <a:gd name="connsiteY2" fmla="*/ 88532 h 1491019"/>
              <a:gd name="connsiteX3" fmla="*/ 71707 w 1632242"/>
              <a:gd name="connsiteY3" fmla="*/ 1491019 h 1491019"/>
              <a:gd name="connsiteX4" fmla="*/ 0 w 1632242"/>
              <a:gd name="connsiteY4" fmla="*/ 1222627 h 1491019"/>
              <a:gd name="connsiteX0" fmla="*/ 0 w 1632242"/>
              <a:gd name="connsiteY0" fmla="*/ 1631432 h 1899824"/>
              <a:gd name="connsiteX1" fmla="*/ 205986 w 1632242"/>
              <a:gd name="connsiteY1" fmla="*/ 0 h 1899824"/>
              <a:gd name="connsiteX2" fmla="*/ 1632242 w 1632242"/>
              <a:gd name="connsiteY2" fmla="*/ 497337 h 1899824"/>
              <a:gd name="connsiteX3" fmla="*/ 71707 w 1632242"/>
              <a:gd name="connsiteY3" fmla="*/ 1899824 h 1899824"/>
              <a:gd name="connsiteX4" fmla="*/ 0 w 1632242"/>
              <a:gd name="connsiteY4" fmla="*/ 1631432 h 1899824"/>
              <a:gd name="connsiteX0" fmla="*/ 0 w 1969221"/>
              <a:gd name="connsiteY0" fmla="*/ 488970 h 1899824"/>
              <a:gd name="connsiteX1" fmla="*/ 542965 w 1969221"/>
              <a:gd name="connsiteY1" fmla="*/ 0 h 1899824"/>
              <a:gd name="connsiteX2" fmla="*/ 1969221 w 1969221"/>
              <a:gd name="connsiteY2" fmla="*/ 497337 h 1899824"/>
              <a:gd name="connsiteX3" fmla="*/ 408686 w 1969221"/>
              <a:gd name="connsiteY3" fmla="*/ 1899824 h 1899824"/>
              <a:gd name="connsiteX4" fmla="*/ 0 w 1969221"/>
              <a:gd name="connsiteY4" fmla="*/ 488970 h 1899824"/>
              <a:gd name="connsiteX0" fmla="*/ 0 w 1969221"/>
              <a:gd name="connsiteY0" fmla="*/ 488970 h 1899824"/>
              <a:gd name="connsiteX1" fmla="*/ 542965 w 1969221"/>
              <a:gd name="connsiteY1" fmla="*/ 0 h 1899824"/>
              <a:gd name="connsiteX2" fmla="*/ 1969221 w 1969221"/>
              <a:gd name="connsiteY2" fmla="*/ 497337 h 1899824"/>
              <a:gd name="connsiteX3" fmla="*/ 555568 w 1969221"/>
              <a:gd name="connsiteY3" fmla="*/ 152935 h 1899824"/>
              <a:gd name="connsiteX4" fmla="*/ 408686 w 1969221"/>
              <a:gd name="connsiteY4" fmla="*/ 1899824 h 1899824"/>
              <a:gd name="connsiteX5" fmla="*/ 0 w 1969221"/>
              <a:gd name="connsiteY5" fmla="*/ 488970 h 1899824"/>
              <a:gd name="connsiteX0" fmla="*/ 0 w 1969221"/>
              <a:gd name="connsiteY0" fmla="*/ 488970 h 1899824"/>
              <a:gd name="connsiteX1" fmla="*/ 542965 w 1969221"/>
              <a:gd name="connsiteY1" fmla="*/ 0 h 1899824"/>
              <a:gd name="connsiteX2" fmla="*/ 1969221 w 1969221"/>
              <a:gd name="connsiteY2" fmla="*/ 497337 h 1899824"/>
              <a:gd name="connsiteX3" fmla="*/ 555568 w 1969221"/>
              <a:gd name="connsiteY3" fmla="*/ 152935 h 1899824"/>
              <a:gd name="connsiteX4" fmla="*/ 408686 w 1969221"/>
              <a:gd name="connsiteY4" fmla="*/ 1899824 h 1899824"/>
              <a:gd name="connsiteX5" fmla="*/ 0 w 1969221"/>
              <a:gd name="connsiteY5" fmla="*/ 488970 h 1899824"/>
              <a:gd name="connsiteX0" fmla="*/ 0 w 1969221"/>
              <a:gd name="connsiteY0" fmla="*/ 488970 h 1900295"/>
              <a:gd name="connsiteX1" fmla="*/ 542965 w 1969221"/>
              <a:gd name="connsiteY1" fmla="*/ 0 h 1900295"/>
              <a:gd name="connsiteX2" fmla="*/ 1969221 w 1969221"/>
              <a:gd name="connsiteY2" fmla="*/ 497337 h 1900295"/>
              <a:gd name="connsiteX3" fmla="*/ 555568 w 1969221"/>
              <a:gd name="connsiteY3" fmla="*/ 152935 h 1900295"/>
              <a:gd name="connsiteX4" fmla="*/ 337738 w 1969221"/>
              <a:gd name="connsiteY4" fmla="*/ 855243 h 1900295"/>
              <a:gd name="connsiteX5" fmla="*/ 408686 w 1969221"/>
              <a:gd name="connsiteY5" fmla="*/ 1899824 h 1900295"/>
              <a:gd name="connsiteX6" fmla="*/ 0 w 1969221"/>
              <a:gd name="connsiteY6" fmla="*/ 488970 h 1900295"/>
              <a:gd name="connsiteX0" fmla="*/ 0 w 1969221"/>
              <a:gd name="connsiteY0" fmla="*/ 488970 h 1900295"/>
              <a:gd name="connsiteX1" fmla="*/ 542965 w 1969221"/>
              <a:gd name="connsiteY1" fmla="*/ 0 h 1900295"/>
              <a:gd name="connsiteX2" fmla="*/ 1969221 w 1969221"/>
              <a:gd name="connsiteY2" fmla="*/ 497337 h 1900295"/>
              <a:gd name="connsiteX3" fmla="*/ 555568 w 1969221"/>
              <a:gd name="connsiteY3" fmla="*/ 152935 h 1900295"/>
              <a:gd name="connsiteX4" fmla="*/ 337738 w 1969221"/>
              <a:gd name="connsiteY4" fmla="*/ 855243 h 1900295"/>
              <a:gd name="connsiteX5" fmla="*/ 408686 w 1969221"/>
              <a:gd name="connsiteY5" fmla="*/ 1899824 h 1900295"/>
              <a:gd name="connsiteX6" fmla="*/ 0 w 1969221"/>
              <a:gd name="connsiteY6" fmla="*/ 488970 h 1900295"/>
              <a:gd name="connsiteX0" fmla="*/ 0 w 1969221"/>
              <a:gd name="connsiteY0" fmla="*/ 488970 h 1900297"/>
              <a:gd name="connsiteX1" fmla="*/ 542965 w 1969221"/>
              <a:gd name="connsiteY1" fmla="*/ 0 h 1900297"/>
              <a:gd name="connsiteX2" fmla="*/ 1969221 w 1969221"/>
              <a:gd name="connsiteY2" fmla="*/ 497337 h 1900297"/>
              <a:gd name="connsiteX3" fmla="*/ 555568 w 1969221"/>
              <a:gd name="connsiteY3" fmla="*/ 152935 h 1900297"/>
              <a:gd name="connsiteX4" fmla="*/ 250184 w 1969221"/>
              <a:gd name="connsiteY4" fmla="*/ 859553 h 1900297"/>
              <a:gd name="connsiteX5" fmla="*/ 408686 w 1969221"/>
              <a:gd name="connsiteY5" fmla="*/ 1899824 h 1900297"/>
              <a:gd name="connsiteX6" fmla="*/ 0 w 1969221"/>
              <a:gd name="connsiteY6" fmla="*/ 488970 h 1900297"/>
              <a:gd name="connsiteX0" fmla="*/ 0 w 1969221"/>
              <a:gd name="connsiteY0" fmla="*/ 488970 h 1900352"/>
              <a:gd name="connsiteX1" fmla="*/ 542965 w 1969221"/>
              <a:gd name="connsiteY1" fmla="*/ 0 h 1900352"/>
              <a:gd name="connsiteX2" fmla="*/ 1969221 w 1969221"/>
              <a:gd name="connsiteY2" fmla="*/ 497337 h 1900352"/>
              <a:gd name="connsiteX3" fmla="*/ 555568 w 1969221"/>
              <a:gd name="connsiteY3" fmla="*/ 152935 h 1900352"/>
              <a:gd name="connsiteX4" fmla="*/ 250184 w 1969221"/>
              <a:gd name="connsiteY4" fmla="*/ 859553 h 1900352"/>
              <a:gd name="connsiteX5" fmla="*/ 408686 w 1969221"/>
              <a:gd name="connsiteY5" fmla="*/ 1899824 h 1900352"/>
              <a:gd name="connsiteX6" fmla="*/ 0 w 1969221"/>
              <a:gd name="connsiteY6" fmla="*/ 488970 h 1900352"/>
              <a:gd name="connsiteX0" fmla="*/ 0 w 1969221"/>
              <a:gd name="connsiteY0" fmla="*/ 488970 h 1963173"/>
              <a:gd name="connsiteX1" fmla="*/ 542965 w 1969221"/>
              <a:gd name="connsiteY1" fmla="*/ 0 h 1963173"/>
              <a:gd name="connsiteX2" fmla="*/ 1969221 w 1969221"/>
              <a:gd name="connsiteY2" fmla="*/ 497337 h 1963173"/>
              <a:gd name="connsiteX3" fmla="*/ 555568 w 1969221"/>
              <a:gd name="connsiteY3" fmla="*/ 152935 h 1963173"/>
              <a:gd name="connsiteX4" fmla="*/ 250184 w 1969221"/>
              <a:gd name="connsiteY4" fmla="*/ 859553 h 1963173"/>
              <a:gd name="connsiteX5" fmla="*/ 452744 w 1969221"/>
              <a:gd name="connsiteY5" fmla="*/ 1664972 h 1963173"/>
              <a:gd name="connsiteX6" fmla="*/ 408686 w 1969221"/>
              <a:gd name="connsiteY6" fmla="*/ 1899824 h 1963173"/>
              <a:gd name="connsiteX7" fmla="*/ 0 w 1969221"/>
              <a:gd name="connsiteY7" fmla="*/ 488970 h 1963173"/>
              <a:gd name="connsiteX0" fmla="*/ 0 w 1969221"/>
              <a:gd name="connsiteY0" fmla="*/ 488970 h 1963173"/>
              <a:gd name="connsiteX1" fmla="*/ 542965 w 1969221"/>
              <a:gd name="connsiteY1" fmla="*/ 0 h 1963173"/>
              <a:gd name="connsiteX2" fmla="*/ 1969221 w 1969221"/>
              <a:gd name="connsiteY2" fmla="*/ 497337 h 1963173"/>
              <a:gd name="connsiteX3" fmla="*/ 555568 w 1969221"/>
              <a:gd name="connsiteY3" fmla="*/ 152935 h 1963173"/>
              <a:gd name="connsiteX4" fmla="*/ 212721 w 1969221"/>
              <a:gd name="connsiteY4" fmla="*/ 837917 h 1963173"/>
              <a:gd name="connsiteX5" fmla="*/ 452744 w 1969221"/>
              <a:gd name="connsiteY5" fmla="*/ 1664972 h 1963173"/>
              <a:gd name="connsiteX6" fmla="*/ 408686 w 1969221"/>
              <a:gd name="connsiteY6" fmla="*/ 1899824 h 1963173"/>
              <a:gd name="connsiteX7" fmla="*/ 0 w 1969221"/>
              <a:gd name="connsiteY7" fmla="*/ 488970 h 1963173"/>
              <a:gd name="connsiteX0" fmla="*/ 0 w 1969221"/>
              <a:gd name="connsiteY0" fmla="*/ 488970 h 1963173"/>
              <a:gd name="connsiteX1" fmla="*/ 542965 w 1969221"/>
              <a:gd name="connsiteY1" fmla="*/ 0 h 1963173"/>
              <a:gd name="connsiteX2" fmla="*/ 1969221 w 1969221"/>
              <a:gd name="connsiteY2" fmla="*/ 497337 h 1963173"/>
              <a:gd name="connsiteX3" fmla="*/ 1031558 w 1969221"/>
              <a:gd name="connsiteY3" fmla="*/ 298135 h 1963173"/>
              <a:gd name="connsiteX4" fmla="*/ 212721 w 1969221"/>
              <a:gd name="connsiteY4" fmla="*/ 837917 h 1963173"/>
              <a:gd name="connsiteX5" fmla="*/ 452744 w 1969221"/>
              <a:gd name="connsiteY5" fmla="*/ 1664972 h 1963173"/>
              <a:gd name="connsiteX6" fmla="*/ 408686 w 1969221"/>
              <a:gd name="connsiteY6" fmla="*/ 1899824 h 1963173"/>
              <a:gd name="connsiteX7" fmla="*/ 0 w 1969221"/>
              <a:gd name="connsiteY7" fmla="*/ 488970 h 1963173"/>
              <a:gd name="connsiteX0" fmla="*/ 0 w 1969221"/>
              <a:gd name="connsiteY0" fmla="*/ 488970 h 1963173"/>
              <a:gd name="connsiteX1" fmla="*/ 542965 w 1969221"/>
              <a:gd name="connsiteY1" fmla="*/ 0 h 1963173"/>
              <a:gd name="connsiteX2" fmla="*/ 1969221 w 1969221"/>
              <a:gd name="connsiteY2" fmla="*/ 497337 h 1963173"/>
              <a:gd name="connsiteX3" fmla="*/ 1031558 w 1969221"/>
              <a:gd name="connsiteY3" fmla="*/ 298135 h 1963173"/>
              <a:gd name="connsiteX4" fmla="*/ 342818 w 1969221"/>
              <a:gd name="connsiteY4" fmla="*/ 1087657 h 1963173"/>
              <a:gd name="connsiteX5" fmla="*/ 452744 w 1969221"/>
              <a:gd name="connsiteY5" fmla="*/ 1664972 h 1963173"/>
              <a:gd name="connsiteX6" fmla="*/ 408686 w 1969221"/>
              <a:gd name="connsiteY6" fmla="*/ 1899824 h 1963173"/>
              <a:gd name="connsiteX7" fmla="*/ 0 w 1969221"/>
              <a:gd name="connsiteY7" fmla="*/ 488970 h 1963173"/>
              <a:gd name="connsiteX0" fmla="*/ 0 w 1969221"/>
              <a:gd name="connsiteY0" fmla="*/ 488970 h 1973507"/>
              <a:gd name="connsiteX1" fmla="*/ 542965 w 1969221"/>
              <a:gd name="connsiteY1" fmla="*/ 0 h 1973507"/>
              <a:gd name="connsiteX2" fmla="*/ 1969221 w 1969221"/>
              <a:gd name="connsiteY2" fmla="*/ 497337 h 1973507"/>
              <a:gd name="connsiteX3" fmla="*/ 1031558 w 1969221"/>
              <a:gd name="connsiteY3" fmla="*/ 298135 h 1973507"/>
              <a:gd name="connsiteX4" fmla="*/ 342818 w 1969221"/>
              <a:gd name="connsiteY4" fmla="*/ 1087657 h 1973507"/>
              <a:gd name="connsiteX5" fmla="*/ 449184 w 1969221"/>
              <a:gd name="connsiteY5" fmla="*/ 1722778 h 1973507"/>
              <a:gd name="connsiteX6" fmla="*/ 408686 w 1969221"/>
              <a:gd name="connsiteY6" fmla="*/ 1899824 h 1973507"/>
              <a:gd name="connsiteX7" fmla="*/ 0 w 1969221"/>
              <a:gd name="connsiteY7" fmla="*/ 488970 h 1973507"/>
              <a:gd name="connsiteX0" fmla="*/ 0 w 1755892"/>
              <a:gd name="connsiteY0" fmla="*/ 647098 h 1973507"/>
              <a:gd name="connsiteX1" fmla="*/ 329636 w 1755892"/>
              <a:gd name="connsiteY1" fmla="*/ 0 h 1973507"/>
              <a:gd name="connsiteX2" fmla="*/ 1755892 w 1755892"/>
              <a:gd name="connsiteY2" fmla="*/ 497337 h 1973507"/>
              <a:gd name="connsiteX3" fmla="*/ 818229 w 1755892"/>
              <a:gd name="connsiteY3" fmla="*/ 298135 h 1973507"/>
              <a:gd name="connsiteX4" fmla="*/ 129489 w 1755892"/>
              <a:gd name="connsiteY4" fmla="*/ 1087657 h 1973507"/>
              <a:gd name="connsiteX5" fmla="*/ 235855 w 1755892"/>
              <a:gd name="connsiteY5" fmla="*/ 1722778 h 1973507"/>
              <a:gd name="connsiteX6" fmla="*/ 195357 w 1755892"/>
              <a:gd name="connsiteY6" fmla="*/ 1899824 h 1973507"/>
              <a:gd name="connsiteX7" fmla="*/ 0 w 1755892"/>
              <a:gd name="connsiteY7" fmla="*/ 647098 h 1973507"/>
              <a:gd name="connsiteX0" fmla="*/ 0 w 1755892"/>
              <a:gd name="connsiteY0" fmla="*/ 493279 h 1819688"/>
              <a:gd name="connsiteX1" fmla="*/ 630519 w 1755892"/>
              <a:gd name="connsiteY1" fmla="*/ 0 h 1819688"/>
              <a:gd name="connsiteX2" fmla="*/ 1755892 w 1755892"/>
              <a:gd name="connsiteY2" fmla="*/ 343518 h 1819688"/>
              <a:gd name="connsiteX3" fmla="*/ 818229 w 1755892"/>
              <a:gd name="connsiteY3" fmla="*/ 144316 h 1819688"/>
              <a:gd name="connsiteX4" fmla="*/ 129489 w 1755892"/>
              <a:gd name="connsiteY4" fmla="*/ 933838 h 1819688"/>
              <a:gd name="connsiteX5" fmla="*/ 235855 w 1755892"/>
              <a:gd name="connsiteY5" fmla="*/ 1568959 h 1819688"/>
              <a:gd name="connsiteX6" fmla="*/ 195357 w 1755892"/>
              <a:gd name="connsiteY6" fmla="*/ 1746005 h 1819688"/>
              <a:gd name="connsiteX7" fmla="*/ 0 w 1755892"/>
              <a:gd name="connsiteY7" fmla="*/ 493279 h 1819688"/>
              <a:gd name="connsiteX0" fmla="*/ 0 w 1719616"/>
              <a:gd name="connsiteY0" fmla="*/ 534184 h 1819688"/>
              <a:gd name="connsiteX1" fmla="*/ 594243 w 1719616"/>
              <a:gd name="connsiteY1" fmla="*/ 0 h 1819688"/>
              <a:gd name="connsiteX2" fmla="*/ 1719616 w 1719616"/>
              <a:gd name="connsiteY2" fmla="*/ 343518 h 1819688"/>
              <a:gd name="connsiteX3" fmla="*/ 781953 w 1719616"/>
              <a:gd name="connsiteY3" fmla="*/ 144316 h 1819688"/>
              <a:gd name="connsiteX4" fmla="*/ 93213 w 1719616"/>
              <a:gd name="connsiteY4" fmla="*/ 933838 h 1819688"/>
              <a:gd name="connsiteX5" fmla="*/ 199579 w 1719616"/>
              <a:gd name="connsiteY5" fmla="*/ 1568959 h 1819688"/>
              <a:gd name="connsiteX6" fmla="*/ 159081 w 1719616"/>
              <a:gd name="connsiteY6" fmla="*/ 1746005 h 1819688"/>
              <a:gd name="connsiteX7" fmla="*/ 0 w 1719616"/>
              <a:gd name="connsiteY7" fmla="*/ 534184 h 1819688"/>
              <a:gd name="connsiteX0" fmla="*/ 0 w 1719616"/>
              <a:gd name="connsiteY0" fmla="*/ 490154 h 1775658"/>
              <a:gd name="connsiteX1" fmla="*/ 523640 w 1719616"/>
              <a:gd name="connsiteY1" fmla="*/ 0 h 1775658"/>
              <a:gd name="connsiteX2" fmla="*/ 1719616 w 1719616"/>
              <a:gd name="connsiteY2" fmla="*/ 299488 h 1775658"/>
              <a:gd name="connsiteX3" fmla="*/ 781953 w 1719616"/>
              <a:gd name="connsiteY3" fmla="*/ 100286 h 1775658"/>
              <a:gd name="connsiteX4" fmla="*/ 93213 w 1719616"/>
              <a:gd name="connsiteY4" fmla="*/ 889808 h 1775658"/>
              <a:gd name="connsiteX5" fmla="*/ 199579 w 1719616"/>
              <a:gd name="connsiteY5" fmla="*/ 1524929 h 1775658"/>
              <a:gd name="connsiteX6" fmla="*/ 159081 w 1719616"/>
              <a:gd name="connsiteY6" fmla="*/ 1701975 h 1775658"/>
              <a:gd name="connsiteX7" fmla="*/ 0 w 1719616"/>
              <a:gd name="connsiteY7" fmla="*/ 490154 h 1775658"/>
              <a:gd name="connsiteX0" fmla="*/ 0 w 1719616"/>
              <a:gd name="connsiteY0" fmla="*/ 490154 h 1775658"/>
              <a:gd name="connsiteX1" fmla="*/ 523640 w 1719616"/>
              <a:gd name="connsiteY1" fmla="*/ 0 h 1775658"/>
              <a:gd name="connsiteX2" fmla="*/ 1719616 w 1719616"/>
              <a:gd name="connsiteY2" fmla="*/ 299488 h 1775658"/>
              <a:gd name="connsiteX3" fmla="*/ 698297 w 1719616"/>
              <a:gd name="connsiteY3" fmla="*/ 356278 h 1775658"/>
              <a:gd name="connsiteX4" fmla="*/ 93213 w 1719616"/>
              <a:gd name="connsiteY4" fmla="*/ 889808 h 1775658"/>
              <a:gd name="connsiteX5" fmla="*/ 199579 w 1719616"/>
              <a:gd name="connsiteY5" fmla="*/ 1524929 h 1775658"/>
              <a:gd name="connsiteX6" fmla="*/ 159081 w 1719616"/>
              <a:gd name="connsiteY6" fmla="*/ 1701975 h 1775658"/>
              <a:gd name="connsiteX7" fmla="*/ 0 w 1719616"/>
              <a:gd name="connsiteY7" fmla="*/ 490154 h 1775658"/>
              <a:gd name="connsiteX0" fmla="*/ 0 w 1719616"/>
              <a:gd name="connsiteY0" fmla="*/ 490154 h 1775658"/>
              <a:gd name="connsiteX1" fmla="*/ 523640 w 1719616"/>
              <a:gd name="connsiteY1" fmla="*/ 0 h 1775658"/>
              <a:gd name="connsiteX2" fmla="*/ 1719616 w 1719616"/>
              <a:gd name="connsiteY2" fmla="*/ 299488 h 1775658"/>
              <a:gd name="connsiteX3" fmla="*/ 698297 w 1719616"/>
              <a:gd name="connsiteY3" fmla="*/ 356278 h 1775658"/>
              <a:gd name="connsiteX4" fmla="*/ 244672 w 1719616"/>
              <a:gd name="connsiteY4" fmla="*/ 792704 h 1775658"/>
              <a:gd name="connsiteX5" fmla="*/ 199579 w 1719616"/>
              <a:gd name="connsiteY5" fmla="*/ 1524929 h 1775658"/>
              <a:gd name="connsiteX6" fmla="*/ 159081 w 1719616"/>
              <a:gd name="connsiteY6" fmla="*/ 1701975 h 1775658"/>
              <a:gd name="connsiteX7" fmla="*/ 0 w 1719616"/>
              <a:gd name="connsiteY7" fmla="*/ 490154 h 1775658"/>
              <a:gd name="connsiteX0" fmla="*/ 0 w 1719616"/>
              <a:gd name="connsiteY0" fmla="*/ 490154 h 1775658"/>
              <a:gd name="connsiteX1" fmla="*/ 523640 w 1719616"/>
              <a:gd name="connsiteY1" fmla="*/ 0 h 1775658"/>
              <a:gd name="connsiteX2" fmla="*/ 1719616 w 1719616"/>
              <a:gd name="connsiteY2" fmla="*/ 299488 h 1775658"/>
              <a:gd name="connsiteX3" fmla="*/ 698297 w 1719616"/>
              <a:gd name="connsiteY3" fmla="*/ 356278 h 1775658"/>
              <a:gd name="connsiteX4" fmla="*/ 244672 w 1719616"/>
              <a:gd name="connsiteY4" fmla="*/ 792704 h 1775658"/>
              <a:gd name="connsiteX5" fmla="*/ 199579 w 1719616"/>
              <a:gd name="connsiteY5" fmla="*/ 1524929 h 1775658"/>
              <a:gd name="connsiteX6" fmla="*/ 159081 w 1719616"/>
              <a:gd name="connsiteY6" fmla="*/ 1701975 h 1775658"/>
              <a:gd name="connsiteX7" fmla="*/ 0 w 1719616"/>
              <a:gd name="connsiteY7" fmla="*/ 490154 h 1775658"/>
              <a:gd name="connsiteX0" fmla="*/ 0 w 1719616"/>
              <a:gd name="connsiteY0" fmla="*/ 277009 h 1562513"/>
              <a:gd name="connsiteX1" fmla="*/ 529910 w 1719616"/>
              <a:gd name="connsiteY1" fmla="*/ 0 h 1562513"/>
              <a:gd name="connsiteX2" fmla="*/ 1719616 w 1719616"/>
              <a:gd name="connsiteY2" fmla="*/ 86343 h 1562513"/>
              <a:gd name="connsiteX3" fmla="*/ 698297 w 1719616"/>
              <a:gd name="connsiteY3" fmla="*/ 143133 h 1562513"/>
              <a:gd name="connsiteX4" fmla="*/ 244672 w 1719616"/>
              <a:gd name="connsiteY4" fmla="*/ 579559 h 1562513"/>
              <a:gd name="connsiteX5" fmla="*/ 199579 w 1719616"/>
              <a:gd name="connsiteY5" fmla="*/ 1311784 h 1562513"/>
              <a:gd name="connsiteX6" fmla="*/ 159081 w 1719616"/>
              <a:gd name="connsiteY6" fmla="*/ 1488830 h 1562513"/>
              <a:gd name="connsiteX7" fmla="*/ 0 w 1719616"/>
              <a:gd name="connsiteY7" fmla="*/ 277009 h 1562513"/>
              <a:gd name="connsiteX0" fmla="*/ 0 w 1573329"/>
              <a:gd name="connsiteY0" fmla="*/ 421359 h 1562513"/>
              <a:gd name="connsiteX1" fmla="*/ 383623 w 1573329"/>
              <a:gd name="connsiteY1" fmla="*/ 0 h 1562513"/>
              <a:gd name="connsiteX2" fmla="*/ 1573329 w 1573329"/>
              <a:gd name="connsiteY2" fmla="*/ 86343 h 1562513"/>
              <a:gd name="connsiteX3" fmla="*/ 552010 w 1573329"/>
              <a:gd name="connsiteY3" fmla="*/ 143133 h 1562513"/>
              <a:gd name="connsiteX4" fmla="*/ 98385 w 1573329"/>
              <a:gd name="connsiteY4" fmla="*/ 579559 h 1562513"/>
              <a:gd name="connsiteX5" fmla="*/ 53292 w 1573329"/>
              <a:gd name="connsiteY5" fmla="*/ 1311784 h 1562513"/>
              <a:gd name="connsiteX6" fmla="*/ 12794 w 1573329"/>
              <a:gd name="connsiteY6" fmla="*/ 1488830 h 1562513"/>
              <a:gd name="connsiteX7" fmla="*/ 0 w 1573329"/>
              <a:gd name="connsiteY7" fmla="*/ 421359 h 1562513"/>
              <a:gd name="connsiteX0" fmla="*/ 0 w 1573329"/>
              <a:gd name="connsiteY0" fmla="*/ 381637 h 1522791"/>
              <a:gd name="connsiteX1" fmla="*/ 400574 w 1573329"/>
              <a:gd name="connsiteY1" fmla="*/ 0 h 1522791"/>
              <a:gd name="connsiteX2" fmla="*/ 1573329 w 1573329"/>
              <a:gd name="connsiteY2" fmla="*/ 46621 h 1522791"/>
              <a:gd name="connsiteX3" fmla="*/ 552010 w 1573329"/>
              <a:gd name="connsiteY3" fmla="*/ 103411 h 1522791"/>
              <a:gd name="connsiteX4" fmla="*/ 98385 w 1573329"/>
              <a:gd name="connsiteY4" fmla="*/ 539837 h 1522791"/>
              <a:gd name="connsiteX5" fmla="*/ 53292 w 1573329"/>
              <a:gd name="connsiteY5" fmla="*/ 1272062 h 1522791"/>
              <a:gd name="connsiteX6" fmla="*/ 12794 w 1573329"/>
              <a:gd name="connsiteY6" fmla="*/ 1449108 h 1522791"/>
              <a:gd name="connsiteX7" fmla="*/ 0 w 1573329"/>
              <a:gd name="connsiteY7" fmla="*/ 381637 h 1522791"/>
              <a:gd name="connsiteX0" fmla="*/ 0 w 1631462"/>
              <a:gd name="connsiteY0" fmla="*/ 381637 h 1522791"/>
              <a:gd name="connsiteX1" fmla="*/ 400574 w 1631462"/>
              <a:gd name="connsiteY1" fmla="*/ 0 h 1522791"/>
              <a:gd name="connsiteX2" fmla="*/ 1573329 w 1631462"/>
              <a:gd name="connsiteY2" fmla="*/ 46621 h 1522791"/>
              <a:gd name="connsiteX3" fmla="*/ 1303355 w 1631462"/>
              <a:gd name="connsiteY3" fmla="*/ 266544 h 1522791"/>
              <a:gd name="connsiteX4" fmla="*/ 552010 w 1631462"/>
              <a:gd name="connsiteY4" fmla="*/ 103411 h 1522791"/>
              <a:gd name="connsiteX5" fmla="*/ 98385 w 1631462"/>
              <a:gd name="connsiteY5" fmla="*/ 539837 h 1522791"/>
              <a:gd name="connsiteX6" fmla="*/ 53292 w 1631462"/>
              <a:gd name="connsiteY6" fmla="*/ 1272062 h 1522791"/>
              <a:gd name="connsiteX7" fmla="*/ 12794 w 1631462"/>
              <a:gd name="connsiteY7" fmla="*/ 1449108 h 1522791"/>
              <a:gd name="connsiteX8" fmla="*/ 0 w 1631462"/>
              <a:gd name="connsiteY8" fmla="*/ 381637 h 1522791"/>
              <a:gd name="connsiteX0" fmla="*/ 0 w 1631462"/>
              <a:gd name="connsiteY0" fmla="*/ 381637 h 1404597"/>
              <a:gd name="connsiteX1" fmla="*/ 400574 w 1631462"/>
              <a:gd name="connsiteY1" fmla="*/ 0 h 1404597"/>
              <a:gd name="connsiteX2" fmla="*/ 1573329 w 1631462"/>
              <a:gd name="connsiteY2" fmla="*/ 46621 h 1404597"/>
              <a:gd name="connsiteX3" fmla="*/ 1303355 w 1631462"/>
              <a:gd name="connsiteY3" fmla="*/ 266544 h 1404597"/>
              <a:gd name="connsiteX4" fmla="*/ 552010 w 1631462"/>
              <a:gd name="connsiteY4" fmla="*/ 103411 h 1404597"/>
              <a:gd name="connsiteX5" fmla="*/ 98385 w 1631462"/>
              <a:gd name="connsiteY5" fmla="*/ 539837 h 1404597"/>
              <a:gd name="connsiteX6" fmla="*/ 53292 w 1631462"/>
              <a:gd name="connsiteY6" fmla="*/ 1272062 h 1404597"/>
              <a:gd name="connsiteX7" fmla="*/ 130353 w 1631462"/>
              <a:gd name="connsiteY7" fmla="*/ 1272560 h 1404597"/>
              <a:gd name="connsiteX8" fmla="*/ 0 w 1631462"/>
              <a:gd name="connsiteY8" fmla="*/ 381637 h 1404597"/>
              <a:gd name="connsiteX0" fmla="*/ 0 w 1631462"/>
              <a:gd name="connsiteY0" fmla="*/ 381637 h 1401356"/>
              <a:gd name="connsiteX1" fmla="*/ 400574 w 1631462"/>
              <a:gd name="connsiteY1" fmla="*/ 0 h 1401356"/>
              <a:gd name="connsiteX2" fmla="*/ 1573329 w 1631462"/>
              <a:gd name="connsiteY2" fmla="*/ 46621 h 1401356"/>
              <a:gd name="connsiteX3" fmla="*/ 1303355 w 1631462"/>
              <a:gd name="connsiteY3" fmla="*/ 266544 h 1401356"/>
              <a:gd name="connsiteX4" fmla="*/ 552010 w 1631462"/>
              <a:gd name="connsiteY4" fmla="*/ 103411 h 1401356"/>
              <a:gd name="connsiteX5" fmla="*/ 98385 w 1631462"/>
              <a:gd name="connsiteY5" fmla="*/ 539837 h 1401356"/>
              <a:gd name="connsiteX6" fmla="*/ 102196 w 1631462"/>
              <a:gd name="connsiteY6" fmla="*/ 1265387 h 1401356"/>
              <a:gd name="connsiteX7" fmla="*/ 130353 w 1631462"/>
              <a:gd name="connsiteY7" fmla="*/ 1272560 h 1401356"/>
              <a:gd name="connsiteX8" fmla="*/ 0 w 1631462"/>
              <a:gd name="connsiteY8" fmla="*/ 381637 h 1401356"/>
              <a:gd name="connsiteX0" fmla="*/ 0 w 1631462"/>
              <a:gd name="connsiteY0" fmla="*/ 381637 h 1401356"/>
              <a:gd name="connsiteX1" fmla="*/ 400574 w 1631462"/>
              <a:gd name="connsiteY1" fmla="*/ 0 h 1401356"/>
              <a:gd name="connsiteX2" fmla="*/ 1573329 w 1631462"/>
              <a:gd name="connsiteY2" fmla="*/ 46621 h 1401356"/>
              <a:gd name="connsiteX3" fmla="*/ 1303355 w 1631462"/>
              <a:gd name="connsiteY3" fmla="*/ 266544 h 1401356"/>
              <a:gd name="connsiteX4" fmla="*/ 552010 w 1631462"/>
              <a:gd name="connsiteY4" fmla="*/ 103411 h 1401356"/>
              <a:gd name="connsiteX5" fmla="*/ 71940 w 1631462"/>
              <a:gd name="connsiteY5" fmla="*/ 654269 h 1401356"/>
              <a:gd name="connsiteX6" fmla="*/ 102196 w 1631462"/>
              <a:gd name="connsiteY6" fmla="*/ 1265387 h 1401356"/>
              <a:gd name="connsiteX7" fmla="*/ 130353 w 1631462"/>
              <a:gd name="connsiteY7" fmla="*/ 1272560 h 1401356"/>
              <a:gd name="connsiteX8" fmla="*/ 0 w 1631462"/>
              <a:gd name="connsiteY8" fmla="*/ 381637 h 1401356"/>
              <a:gd name="connsiteX0" fmla="*/ 0 w 1574677"/>
              <a:gd name="connsiteY0" fmla="*/ 404457 h 1401356"/>
              <a:gd name="connsiteX1" fmla="*/ 343789 w 1574677"/>
              <a:gd name="connsiteY1" fmla="*/ 0 h 1401356"/>
              <a:gd name="connsiteX2" fmla="*/ 1516544 w 1574677"/>
              <a:gd name="connsiteY2" fmla="*/ 46621 h 1401356"/>
              <a:gd name="connsiteX3" fmla="*/ 1246570 w 1574677"/>
              <a:gd name="connsiteY3" fmla="*/ 266544 h 1401356"/>
              <a:gd name="connsiteX4" fmla="*/ 495225 w 1574677"/>
              <a:gd name="connsiteY4" fmla="*/ 103411 h 1401356"/>
              <a:gd name="connsiteX5" fmla="*/ 15155 w 1574677"/>
              <a:gd name="connsiteY5" fmla="*/ 654269 h 1401356"/>
              <a:gd name="connsiteX6" fmla="*/ 45411 w 1574677"/>
              <a:gd name="connsiteY6" fmla="*/ 1265387 h 1401356"/>
              <a:gd name="connsiteX7" fmla="*/ 73568 w 1574677"/>
              <a:gd name="connsiteY7" fmla="*/ 1272560 h 1401356"/>
              <a:gd name="connsiteX8" fmla="*/ 0 w 1574677"/>
              <a:gd name="connsiteY8" fmla="*/ 404457 h 1401356"/>
              <a:gd name="connsiteX0" fmla="*/ 0 w 1574677"/>
              <a:gd name="connsiteY0" fmla="*/ 357836 h 1354735"/>
              <a:gd name="connsiteX1" fmla="*/ 387945 w 1574677"/>
              <a:gd name="connsiteY1" fmla="*/ 23779 h 1354735"/>
              <a:gd name="connsiteX2" fmla="*/ 1516544 w 1574677"/>
              <a:gd name="connsiteY2" fmla="*/ 0 h 1354735"/>
              <a:gd name="connsiteX3" fmla="*/ 1246570 w 1574677"/>
              <a:gd name="connsiteY3" fmla="*/ 219923 h 1354735"/>
              <a:gd name="connsiteX4" fmla="*/ 495225 w 1574677"/>
              <a:gd name="connsiteY4" fmla="*/ 56790 h 1354735"/>
              <a:gd name="connsiteX5" fmla="*/ 15155 w 1574677"/>
              <a:gd name="connsiteY5" fmla="*/ 607648 h 1354735"/>
              <a:gd name="connsiteX6" fmla="*/ 45411 w 1574677"/>
              <a:gd name="connsiteY6" fmla="*/ 1218766 h 1354735"/>
              <a:gd name="connsiteX7" fmla="*/ 73568 w 1574677"/>
              <a:gd name="connsiteY7" fmla="*/ 1225939 h 1354735"/>
              <a:gd name="connsiteX8" fmla="*/ 0 w 1574677"/>
              <a:gd name="connsiteY8" fmla="*/ 357836 h 1354735"/>
              <a:gd name="connsiteX0" fmla="*/ 0 w 1512119"/>
              <a:gd name="connsiteY0" fmla="*/ 334057 h 1330956"/>
              <a:gd name="connsiteX1" fmla="*/ 387945 w 1512119"/>
              <a:gd name="connsiteY1" fmla="*/ 0 h 1330956"/>
              <a:gd name="connsiteX2" fmla="*/ 1442382 w 1512119"/>
              <a:gd name="connsiteY2" fmla="*/ 78060 h 1330956"/>
              <a:gd name="connsiteX3" fmla="*/ 1246570 w 1512119"/>
              <a:gd name="connsiteY3" fmla="*/ 196144 h 1330956"/>
              <a:gd name="connsiteX4" fmla="*/ 495225 w 1512119"/>
              <a:gd name="connsiteY4" fmla="*/ 33011 h 1330956"/>
              <a:gd name="connsiteX5" fmla="*/ 15155 w 1512119"/>
              <a:gd name="connsiteY5" fmla="*/ 583869 h 1330956"/>
              <a:gd name="connsiteX6" fmla="*/ 45411 w 1512119"/>
              <a:gd name="connsiteY6" fmla="*/ 1194987 h 1330956"/>
              <a:gd name="connsiteX7" fmla="*/ 73568 w 1512119"/>
              <a:gd name="connsiteY7" fmla="*/ 1202160 h 1330956"/>
              <a:gd name="connsiteX8" fmla="*/ 0 w 1512119"/>
              <a:gd name="connsiteY8" fmla="*/ 334057 h 1330956"/>
              <a:gd name="connsiteX0" fmla="*/ 0 w 1412604"/>
              <a:gd name="connsiteY0" fmla="*/ 334057 h 1330956"/>
              <a:gd name="connsiteX1" fmla="*/ 387945 w 1412604"/>
              <a:gd name="connsiteY1" fmla="*/ 0 h 1330956"/>
              <a:gd name="connsiteX2" fmla="*/ 1307110 w 1412604"/>
              <a:gd name="connsiteY2" fmla="*/ 69775 h 1330956"/>
              <a:gd name="connsiteX3" fmla="*/ 1246570 w 1412604"/>
              <a:gd name="connsiteY3" fmla="*/ 196144 h 1330956"/>
              <a:gd name="connsiteX4" fmla="*/ 495225 w 1412604"/>
              <a:gd name="connsiteY4" fmla="*/ 33011 h 1330956"/>
              <a:gd name="connsiteX5" fmla="*/ 15155 w 1412604"/>
              <a:gd name="connsiteY5" fmla="*/ 583869 h 1330956"/>
              <a:gd name="connsiteX6" fmla="*/ 45411 w 1412604"/>
              <a:gd name="connsiteY6" fmla="*/ 1194987 h 1330956"/>
              <a:gd name="connsiteX7" fmla="*/ 73568 w 1412604"/>
              <a:gd name="connsiteY7" fmla="*/ 1202160 h 1330956"/>
              <a:gd name="connsiteX8" fmla="*/ 0 w 1412604"/>
              <a:gd name="connsiteY8" fmla="*/ 334057 h 1330956"/>
              <a:gd name="connsiteX0" fmla="*/ 0 w 1358148"/>
              <a:gd name="connsiteY0" fmla="*/ 334057 h 1330956"/>
              <a:gd name="connsiteX1" fmla="*/ 387945 w 1358148"/>
              <a:gd name="connsiteY1" fmla="*/ 0 h 1330956"/>
              <a:gd name="connsiteX2" fmla="*/ 1307110 w 1358148"/>
              <a:gd name="connsiteY2" fmla="*/ 69775 h 1330956"/>
              <a:gd name="connsiteX3" fmla="*/ 1246570 w 1358148"/>
              <a:gd name="connsiteY3" fmla="*/ 196144 h 1330956"/>
              <a:gd name="connsiteX4" fmla="*/ 495225 w 1358148"/>
              <a:gd name="connsiteY4" fmla="*/ 33011 h 1330956"/>
              <a:gd name="connsiteX5" fmla="*/ 15155 w 1358148"/>
              <a:gd name="connsiteY5" fmla="*/ 583869 h 1330956"/>
              <a:gd name="connsiteX6" fmla="*/ 45411 w 1358148"/>
              <a:gd name="connsiteY6" fmla="*/ 1194987 h 1330956"/>
              <a:gd name="connsiteX7" fmla="*/ 73568 w 1358148"/>
              <a:gd name="connsiteY7" fmla="*/ 1202160 h 1330956"/>
              <a:gd name="connsiteX8" fmla="*/ 0 w 1358148"/>
              <a:gd name="connsiteY8" fmla="*/ 334057 h 1330956"/>
              <a:gd name="connsiteX0" fmla="*/ 0 w 1339831"/>
              <a:gd name="connsiteY0" fmla="*/ 334057 h 1330956"/>
              <a:gd name="connsiteX1" fmla="*/ 387945 w 1339831"/>
              <a:gd name="connsiteY1" fmla="*/ 0 h 1330956"/>
              <a:gd name="connsiteX2" fmla="*/ 1307110 w 1339831"/>
              <a:gd name="connsiteY2" fmla="*/ 69775 h 1330956"/>
              <a:gd name="connsiteX3" fmla="*/ 1203600 w 1339831"/>
              <a:gd name="connsiteY3" fmla="*/ 106473 h 1330956"/>
              <a:gd name="connsiteX4" fmla="*/ 495225 w 1339831"/>
              <a:gd name="connsiteY4" fmla="*/ 33011 h 1330956"/>
              <a:gd name="connsiteX5" fmla="*/ 15155 w 1339831"/>
              <a:gd name="connsiteY5" fmla="*/ 583869 h 1330956"/>
              <a:gd name="connsiteX6" fmla="*/ 45411 w 1339831"/>
              <a:gd name="connsiteY6" fmla="*/ 1194987 h 1330956"/>
              <a:gd name="connsiteX7" fmla="*/ 73568 w 1339831"/>
              <a:gd name="connsiteY7" fmla="*/ 1202160 h 1330956"/>
              <a:gd name="connsiteX8" fmla="*/ 0 w 1339831"/>
              <a:gd name="connsiteY8" fmla="*/ 334057 h 1330956"/>
              <a:gd name="connsiteX0" fmla="*/ 0 w 1329773"/>
              <a:gd name="connsiteY0" fmla="*/ 334057 h 1330956"/>
              <a:gd name="connsiteX1" fmla="*/ 387945 w 1329773"/>
              <a:gd name="connsiteY1" fmla="*/ 0 h 1330956"/>
              <a:gd name="connsiteX2" fmla="*/ 1307110 w 1329773"/>
              <a:gd name="connsiteY2" fmla="*/ 69775 h 1330956"/>
              <a:gd name="connsiteX3" fmla="*/ 1203600 w 1329773"/>
              <a:gd name="connsiteY3" fmla="*/ 106473 h 1330956"/>
              <a:gd name="connsiteX4" fmla="*/ 495225 w 1329773"/>
              <a:gd name="connsiteY4" fmla="*/ 33011 h 1330956"/>
              <a:gd name="connsiteX5" fmla="*/ 15155 w 1329773"/>
              <a:gd name="connsiteY5" fmla="*/ 583869 h 1330956"/>
              <a:gd name="connsiteX6" fmla="*/ 45411 w 1329773"/>
              <a:gd name="connsiteY6" fmla="*/ 1194987 h 1330956"/>
              <a:gd name="connsiteX7" fmla="*/ 73568 w 1329773"/>
              <a:gd name="connsiteY7" fmla="*/ 1202160 h 1330956"/>
              <a:gd name="connsiteX8" fmla="*/ 0 w 1329773"/>
              <a:gd name="connsiteY8" fmla="*/ 334057 h 133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9773" h="1330956">
                <a:moveTo>
                  <a:pt x="0" y="334057"/>
                </a:moveTo>
                <a:lnTo>
                  <a:pt x="387945" y="0"/>
                </a:lnTo>
                <a:lnTo>
                  <a:pt x="1307110" y="69775"/>
                </a:lnTo>
                <a:cubicBezTo>
                  <a:pt x="1353704" y="199713"/>
                  <a:pt x="1332798" y="133178"/>
                  <a:pt x="1203600" y="106473"/>
                </a:cubicBezTo>
                <a:cubicBezTo>
                  <a:pt x="1033380" y="115938"/>
                  <a:pt x="725506" y="-44582"/>
                  <a:pt x="495225" y="33011"/>
                </a:cubicBezTo>
                <a:cubicBezTo>
                  <a:pt x="222464" y="53926"/>
                  <a:pt x="95660" y="170429"/>
                  <a:pt x="15155" y="583869"/>
                </a:cubicBezTo>
                <a:cubicBezTo>
                  <a:pt x="-10656" y="819226"/>
                  <a:pt x="18994" y="1021609"/>
                  <a:pt x="45411" y="1194987"/>
                </a:cubicBezTo>
                <a:cubicBezTo>
                  <a:pt x="71828" y="1368365"/>
                  <a:pt x="140352" y="1381511"/>
                  <a:pt x="73568" y="1202160"/>
                </a:cubicBezTo>
                <a:lnTo>
                  <a:pt x="0" y="334057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pattFill prst="wdUpDiag">
                <a:fgClr>
                  <a:schemeClr val="tx1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2493287" y="5011636"/>
            <a:ext cx="1494931" cy="1372537"/>
          </a:xfrm>
          <a:custGeom>
            <a:avLst/>
            <a:gdLst>
              <a:gd name="connsiteX0" fmla="*/ 0 w 1054100"/>
              <a:gd name="connsiteY0" fmla="*/ 12700 h 736600"/>
              <a:gd name="connsiteX1" fmla="*/ 381000 w 1054100"/>
              <a:gd name="connsiteY1" fmla="*/ 0 h 736600"/>
              <a:gd name="connsiteX2" fmla="*/ 1054100 w 1054100"/>
              <a:gd name="connsiteY2" fmla="*/ 736600 h 736600"/>
              <a:gd name="connsiteX3" fmla="*/ 584200 w 1054100"/>
              <a:gd name="connsiteY3" fmla="*/ 736600 h 736600"/>
              <a:gd name="connsiteX4" fmla="*/ 0 w 1054100"/>
              <a:gd name="connsiteY4" fmla="*/ 12700 h 736600"/>
              <a:gd name="connsiteX0" fmla="*/ 0 w 1054100"/>
              <a:gd name="connsiteY0" fmla="*/ 12700 h 736600"/>
              <a:gd name="connsiteX1" fmla="*/ 273803 w 1054100"/>
              <a:gd name="connsiteY1" fmla="*/ 0 h 736600"/>
              <a:gd name="connsiteX2" fmla="*/ 1054100 w 1054100"/>
              <a:gd name="connsiteY2" fmla="*/ 736600 h 736600"/>
              <a:gd name="connsiteX3" fmla="*/ 584200 w 1054100"/>
              <a:gd name="connsiteY3" fmla="*/ 736600 h 736600"/>
              <a:gd name="connsiteX4" fmla="*/ 0 w 1054100"/>
              <a:gd name="connsiteY4" fmla="*/ 12700 h 736600"/>
              <a:gd name="connsiteX0" fmla="*/ 0 w 1054100"/>
              <a:gd name="connsiteY0" fmla="*/ 12700 h 912028"/>
              <a:gd name="connsiteX1" fmla="*/ 273803 w 1054100"/>
              <a:gd name="connsiteY1" fmla="*/ 0 h 912028"/>
              <a:gd name="connsiteX2" fmla="*/ 1054100 w 1054100"/>
              <a:gd name="connsiteY2" fmla="*/ 736600 h 912028"/>
              <a:gd name="connsiteX3" fmla="*/ 718196 w 1054100"/>
              <a:gd name="connsiteY3" fmla="*/ 912028 h 912028"/>
              <a:gd name="connsiteX4" fmla="*/ 0 w 1054100"/>
              <a:gd name="connsiteY4" fmla="*/ 12700 h 912028"/>
              <a:gd name="connsiteX0" fmla="*/ 0 w 964769"/>
              <a:gd name="connsiteY0" fmla="*/ 12700 h 912028"/>
              <a:gd name="connsiteX1" fmla="*/ 273803 w 964769"/>
              <a:gd name="connsiteY1" fmla="*/ 0 h 912028"/>
              <a:gd name="connsiteX2" fmla="*/ 964769 w 964769"/>
              <a:gd name="connsiteY2" fmla="*/ 904055 h 912028"/>
              <a:gd name="connsiteX3" fmla="*/ 718196 w 964769"/>
              <a:gd name="connsiteY3" fmla="*/ 912028 h 912028"/>
              <a:gd name="connsiteX4" fmla="*/ 0 w 964769"/>
              <a:gd name="connsiteY4" fmla="*/ 12700 h 91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4769" h="912028">
                <a:moveTo>
                  <a:pt x="0" y="12700"/>
                </a:moveTo>
                <a:lnTo>
                  <a:pt x="273803" y="0"/>
                </a:lnTo>
                <a:lnTo>
                  <a:pt x="964769" y="904055"/>
                </a:lnTo>
                <a:lnTo>
                  <a:pt x="718196" y="912028"/>
                </a:lnTo>
                <a:lnTo>
                  <a:pt x="0" y="1270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6" name="Diagonal Stripe 25"/>
          <p:cNvSpPr/>
          <p:nvPr/>
        </p:nvSpPr>
        <p:spPr>
          <a:xfrm rot="2702576">
            <a:off x="2086275" y="1450508"/>
            <a:ext cx="1192532" cy="1378600"/>
          </a:xfrm>
          <a:prstGeom prst="diagStri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</a:endParaRPr>
          </a:p>
        </p:txBody>
      </p:sp>
      <p:sp>
        <p:nvSpPr>
          <p:cNvPr id="29" name="Can 28"/>
          <p:cNvSpPr/>
          <p:nvPr/>
        </p:nvSpPr>
        <p:spPr>
          <a:xfrm>
            <a:off x="2007131" y="5040136"/>
            <a:ext cx="1369919" cy="1170032"/>
          </a:xfrm>
          <a:prstGeom prst="can">
            <a:avLst>
              <a:gd name="adj" fmla="val 585"/>
            </a:avLst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0" name="Rectangle 29"/>
          <p:cNvSpPr/>
          <p:nvPr/>
        </p:nvSpPr>
        <p:spPr>
          <a:xfrm>
            <a:off x="1708493" y="2139058"/>
            <a:ext cx="1948097" cy="19050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cxnSp>
        <p:nvCxnSpPr>
          <p:cNvPr id="1036" name="Elbow Connector 1035"/>
          <p:cNvCxnSpPr/>
          <p:nvPr/>
        </p:nvCxnSpPr>
        <p:spPr>
          <a:xfrm rot="16200000" flipV="1">
            <a:off x="1250513" y="1888203"/>
            <a:ext cx="435012" cy="258704"/>
          </a:xfrm>
          <a:prstGeom prst="bent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40" name="Elbow Connector 1039"/>
          <p:cNvCxnSpPr/>
          <p:nvPr/>
        </p:nvCxnSpPr>
        <p:spPr>
          <a:xfrm rot="10800000">
            <a:off x="3552413" y="2880078"/>
            <a:ext cx="1682448" cy="360010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42" name="Elbow Connector 1041"/>
          <p:cNvCxnSpPr/>
          <p:nvPr/>
        </p:nvCxnSpPr>
        <p:spPr>
          <a:xfrm rot="10800000">
            <a:off x="3400490" y="3910606"/>
            <a:ext cx="2409946" cy="49501"/>
          </a:xfrm>
          <a:prstGeom prst="bentConnector3">
            <a:avLst>
              <a:gd name="adj1" fmla="val 50000"/>
            </a:avLst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49" name="Elbow Connector 1048"/>
          <p:cNvCxnSpPr/>
          <p:nvPr/>
        </p:nvCxnSpPr>
        <p:spPr>
          <a:xfrm rot="10800000">
            <a:off x="3738195" y="2436066"/>
            <a:ext cx="1828294" cy="0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57" name="Elbow Connector 1056"/>
          <p:cNvCxnSpPr/>
          <p:nvPr/>
        </p:nvCxnSpPr>
        <p:spPr>
          <a:xfrm rot="10800000">
            <a:off x="4900630" y="4286824"/>
            <a:ext cx="664992" cy="189297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61" name="Elbow Connector 1060"/>
          <p:cNvCxnSpPr/>
          <p:nvPr/>
        </p:nvCxnSpPr>
        <p:spPr>
          <a:xfrm rot="5400000">
            <a:off x="3676221" y="1798418"/>
            <a:ext cx="558015" cy="5972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66" name="Elbow Connector 1065"/>
          <p:cNvCxnSpPr>
            <a:endCxn id="29" idx="3"/>
          </p:cNvCxnSpPr>
          <p:nvPr/>
        </p:nvCxnSpPr>
        <p:spPr>
          <a:xfrm flipV="1">
            <a:off x="1460206" y="6210168"/>
            <a:ext cx="1232753" cy="19200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558" name="TextBox 1066"/>
          <p:cNvSpPr txBox="1">
            <a:spLocks noChangeArrowheads="1"/>
          </p:cNvSpPr>
          <p:nvPr/>
        </p:nvSpPr>
        <p:spPr bwMode="auto">
          <a:xfrm>
            <a:off x="5637677" y="2134558"/>
            <a:ext cx="11633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IN" dirty="0">
                <a:latin typeface="+mn-lt"/>
              </a:rPr>
              <a:t>Static Blades</a:t>
            </a:r>
          </a:p>
        </p:txBody>
      </p:sp>
      <p:sp>
        <p:nvSpPr>
          <p:cNvPr id="22559" name="TextBox 1068"/>
          <p:cNvSpPr txBox="1">
            <a:spLocks noChangeArrowheads="1"/>
          </p:cNvSpPr>
          <p:nvPr/>
        </p:nvSpPr>
        <p:spPr bwMode="auto">
          <a:xfrm>
            <a:off x="5234862" y="2986581"/>
            <a:ext cx="13282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IN" dirty="0">
                <a:latin typeface="+mn-lt"/>
              </a:rPr>
              <a:t>Dynamic Blades</a:t>
            </a:r>
          </a:p>
        </p:txBody>
      </p:sp>
      <p:sp>
        <p:nvSpPr>
          <p:cNvPr id="1070" name="Freeform 1069"/>
          <p:cNvSpPr/>
          <p:nvPr/>
        </p:nvSpPr>
        <p:spPr>
          <a:xfrm>
            <a:off x="1306922" y="1625396"/>
            <a:ext cx="1260157" cy="4446768"/>
          </a:xfrm>
          <a:custGeom>
            <a:avLst/>
            <a:gdLst>
              <a:gd name="connsiteX0" fmla="*/ 1346200 w 1346200"/>
              <a:gd name="connsiteY0" fmla="*/ 3860800 h 3860800"/>
              <a:gd name="connsiteX1" fmla="*/ 1117600 w 1346200"/>
              <a:gd name="connsiteY1" fmla="*/ 3136900 h 3860800"/>
              <a:gd name="connsiteX2" fmla="*/ 736600 w 1346200"/>
              <a:gd name="connsiteY2" fmla="*/ 2438400 h 3860800"/>
              <a:gd name="connsiteX3" fmla="*/ 330200 w 1346200"/>
              <a:gd name="connsiteY3" fmla="*/ 1803400 h 3860800"/>
              <a:gd name="connsiteX4" fmla="*/ 114300 w 1346200"/>
              <a:gd name="connsiteY4" fmla="*/ 1485900 h 3860800"/>
              <a:gd name="connsiteX5" fmla="*/ 0 w 1346200"/>
              <a:gd name="connsiteY5" fmla="*/ 1016000 h 3860800"/>
              <a:gd name="connsiteX6" fmla="*/ 304800 w 1346200"/>
              <a:gd name="connsiteY6" fmla="*/ 762000 h 3860800"/>
              <a:gd name="connsiteX7" fmla="*/ 622300 w 1346200"/>
              <a:gd name="connsiteY7" fmla="*/ 774700 h 3860800"/>
              <a:gd name="connsiteX8" fmla="*/ 965200 w 1346200"/>
              <a:gd name="connsiteY8" fmla="*/ 596900 h 3860800"/>
              <a:gd name="connsiteX9" fmla="*/ 1092200 w 1346200"/>
              <a:gd name="connsiteY9" fmla="*/ 0 h 3860800"/>
              <a:gd name="connsiteX10" fmla="*/ 1092200 w 1346200"/>
              <a:gd name="connsiteY10" fmla="*/ 0 h 3860800"/>
              <a:gd name="connsiteX0" fmla="*/ 1346200 w 1346200"/>
              <a:gd name="connsiteY0" fmla="*/ 3860800 h 3860800"/>
              <a:gd name="connsiteX1" fmla="*/ 1117600 w 1346200"/>
              <a:gd name="connsiteY1" fmla="*/ 3136900 h 3860800"/>
              <a:gd name="connsiteX2" fmla="*/ 584200 w 1346200"/>
              <a:gd name="connsiteY2" fmla="*/ 2504293 h 3860800"/>
              <a:gd name="connsiteX3" fmla="*/ 330200 w 1346200"/>
              <a:gd name="connsiteY3" fmla="*/ 1803400 h 3860800"/>
              <a:gd name="connsiteX4" fmla="*/ 114300 w 1346200"/>
              <a:gd name="connsiteY4" fmla="*/ 1485900 h 3860800"/>
              <a:gd name="connsiteX5" fmla="*/ 0 w 1346200"/>
              <a:gd name="connsiteY5" fmla="*/ 1016000 h 3860800"/>
              <a:gd name="connsiteX6" fmla="*/ 304800 w 1346200"/>
              <a:gd name="connsiteY6" fmla="*/ 762000 h 3860800"/>
              <a:gd name="connsiteX7" fmla="*/ 622300 w 1346200"/>
              <a:gd name="connsiteY7" fmla="*/ 774700 h 3860800"/>
              <a:gd name="connsiteX8" fmla="*/ 965200 w 1346200"/>
              <a:gd name="connsiteY8" fmla="*/ 596900 h 3860800"/>
              <a:gd name="connsiteX9" fmla="*/ 1092200 w 1346200"/>
              <a:gd name="connsiteY9" fmla="*/ 0 h 3860800"/>
              <a:gd name="connsiteX10" fmla="*/ 1092200 w 1346200"/>
              <a:gd name="connsiteY10" fmla="*/ 0 h 3860800"/>
              <a:gd name="connsiteX0" fmla="*/ 1346200 w 1346200"/>
              <a:gd name="connsiteY0" fmla="*/ 3860800 h 3860800"/>
              <a:gd name="connsiteX1" fmla="*/ 1117600 w 1346200"/>
              <a:gd name="connsiteY1" fmla="*/ 3136900 h 3860800"/>
              <a:gd name="connsiteX2" fmla="*/ 584200 w 1346200"/>
              <a:gd name="connsiteY2" fmla="*/ 2504293 h 3860800"/>
              <a:gd name="connsiteX3" fmla="*/ 152400 w 1346200"/>
              <a:gd name="connsiteY3" fmla="*/ 1825364 h 3860800"/>
              <a:gd name="connsiteX4" fmla="*/ 114300 w 1346200"/>
              <a:gd name="connsiteY4" fmla="*/ 1485900 h 3860800"/>
              <a:gd name="connsiteX5" fmla="*/ 0 w 1346200"/>
              <a:gd name="connsiteY5" fmla="*/ 1016000 h 3860800"/>
              <a:gd name="connsiteX6" fmla="*/ 304800 w 1346200"/>
              <a:gd name="connsiteY6" fmla="*/ 762000 h 3860800"/>
              <a:gd name="connsiteX7" fmla="*/ 622300 w 1346200"/>
              <a:gd name="connsiteY7" fmla="*/ 774700 h 3860800"/>
              <a:gd name="connsiteX8" fmla="*/ 965200 w 1346200"/>
              <a:gd name="connsiteY8" fmla="*/ 596900 h 3860800"/>
              <a:gd name="connsiteX9" fmla="*/ 1092200 w 1346200"/>
              <a:gd name="connsiteY9" fmla="*/ 0 h 3860800"/>
              <a:gd name="connsiteX10" fmla="*/ 1092200 w 1346200"/>
              <a:gd name="connsiteY10" fmla="*/ 0 h 3860800"/>
              <a:gd name="connsiteX0" fmla="*/ 1346200 w 1346200"/>
              <a:gd name="connsiteY0" fmla="*/ 3860800 h 3860800"/>
              <a:gd name="connsiteX1" fmla="*/ 1117600 w 1346200"/>
              <a:gd name="connsiteY1" fmla="*/ 3136900 h 3860800"/>
              <a:gd name="connsiteX2" fmla="*/ 584200 w 1346200"/>
              <a:gd name="connsiteY2" fmla="*/ 2504293 h 3860800"/>
              <a:gd name="connsiteX3" fmla="*/ 152400 w 1346200"/>
              <a:gd name="connsiteY3" fmla="*/ 1825364 h 3860800"/>
              <a:gd name="connsiteX4" fmla="*/ 25400 w 1346200"/>
              <a:gd name="connsiteY4" fmla="*/ 1485900 h 3860800"/>
              <a:gd name="connsiteX5" fmla="*/ 0 w 1346200"/>
              <a:gd name="connsiteY5" fmla="*/ 1016000 h 3860800"/>
              <a:gd name="connsiteX6" fmla="*/ 304800 w 1346200"/>
              <a:gd name="connsiteY6" fmla="*/ 762000 h 3860800"/>
              <a:gd name="connsiteX7" fmla="*/ 622300 w 1346200"/>
              <a:gd name="connsiteY7" fmla="*/ 774700 h 3860800"/>
              <a:gd name="connsiteX8" fmla="*/ 965200 w 1346200"/>
              <a:gd name="connsiteY8" fmla="*/ 596900 h 3860800"/>
              <a:gd name="connsiteX9" fmla="*/ 1092200 w 1346200"/>
              <a:gd name="connsiteY9" fmla="*/ 0 h 3860800"/>
              <a:gd name="connsiteX10" fmla="*/ 1092200 w 1346200"/>
              <a:gd name="connsiteY10" fmla="*/ 0 h 3860800"/>
              <a:gd name="connsiteX0" fmla="*/ 1155700 w 1155700"/>
              <a:gd name="connsiteY0" fmla="*/ 3893746 h 3893746"/>
              <a:gd name="connsiteX1" fmla="*/ 1117600 w 1155700"/>
              <a:gd name="connsiteY1" fmla="*/ 3136900 h 3893746"/>
              <a:gd name="connsiteX2" fmla="*/ 584200 w 1155700"/>
              <a:gd name="connsiteY2" fmla="*/ 2504293 h 3893746"/>
              <a:gd name="connsiteX3" fmla="*/ 152400 w 1155700"/>
              <a:gd name="connsiteY3" fmla="*/ 1825364 h 3893746"/>
              <a:gd name="connsiteX4" fmla="*/ 25400 w 1155700"/>
              <a:gd name="connsiteY4" fmla="*/ 1485900 h 3893746"/>
              <a:gd name="connsiteX5" fmla="*/ 0 w 1155700"/>
              <a:gd name="connsiteY5" fmla="*/ 1016000 h 3893746"/>
              <a:gd name="connsiteX6" fmla="*/ 304800 w 1155700"/>
              <a:gd name="connsiteY6" fmla="*/ 762000 h 3893746"/>
              <a:gd name="connsiteX7" fmla="*/ 622300 w 1155700"/>
              <a:gd name="connsiteY7" fmla="*/ 774700 h 3893746"/>
              <a:gd name="connsiteX8" fmla="*/ 965200 w 1155700"/>
              <a:gd name="connsiteY8" fmla="*/ 596900 h 3893746"/>
              <a:gd name="connsiteX9" fmla="*/ 1092200 w 1155700"/>
              <a:gd name="connsiteY9" fmla="*/ 0 h 3893746"/>
              <a:gd name="connsiteX10" fmla="*/ 1092200 w 1155700"/>
              <a:gd name="connsiteY10" fmla="*/ 0 h 3893746"/>
              <a:gd name="connsiteX0" fmla="*/ 1155700 w 1155700"/>
              <a:gd name="connsiteY0" fmla="*/ 4069460 h 4069460"/>
              <a:gd name="connsiteX1" fmla="*/ 1117600 w 1155700"/>
              <a:gd name="connsiteY1" fmla="*/ 3312614 h 4069460"/>
              <a:gd name="connsiteX2" fmla="*/ 584200 w 1155700"/>
              <a:gd name="connsiteY2" fmla="*/ 2680007 h 4069460"/>
              <a:gd name="connsiteX3" fmla="*/ 152400 w 1155700"/>
              <a:gd name="connsiteY3" fmla="*/ 2001078 h 4069460"/>
              <a:gd name="connsiteX4" fmla="*/ 25400 w 1155700"/>
              <a:gd name="connsiteY4" fmla="*/ 1661614 h 4069460"/>
              <a:gd name="connsiteX5" fmla="*/ 0 w 1155700"/>
              <a:gd name="connsiteY5" fmla="*/ 1191714 h 4069460"/>
              <a:gd name="connsiteX6" fmla="*/ 304800 w 1155700"/>
              <a:gd name="connsiteY6" fmla="*/ 937714 h 4069460"/>
              <a:gd name="connsiteX7" fmla="*/ 622300 w 1155700"/>
              <a:gd name="connsiteY7" fmla="*/ 950414 h 4069460"/>
              <a:gd name="connsiteX8" fmla="*/ 965200 w 1155700"/>
              <a:gd name="connsiteY8" fmla="*/ 772614 h 4069460"/>
              <a:gd name="connsiteX9" fmla="*/ 1092200 w 1155700"/>
              <a:gd name="connsiteY9" fmla="*/ 175714 h 4069460"/>
              <a:gd name="connsiteX10" fmla="*/ 1143000 w 1155700"/>
              <a:gd name="connsiteY10" fmla="*/ 0 h 406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5700" h="4069460">
                <a:moveTo>
                  <a:pt x="1155700" y="4069460"/>
                </a:moveTo>
                <a:lnTo>
                  <a:pt x="1117600" y="3312614"/>
                </a:lnTo>
                <a:lnTo>
                  <a:pt x="584200" y="2680007"/>
                </a:lnTo>
                <a:lnTo>
                  <a:pt x="152400" y="2001078"/>
                </a:lnTo>
                <a:lnTo>
                  <a:pt x="25400" y="1661614"/>
                </a:lnTo>
                <a:lnTo>
                  <a:pt x="0" y="1191714"/>
                </a:lnTo>
                <a:lnTo>
                  <a:pt x="304800" y="937714"/>
                </a:lnTo>
                <a:lnTo>
                  <a:pt x="622300" y="950414"/>
                </a:lnTo>
                <a:lnTo>
                  <a:pt x="965200" y="772614"/>
                </a:lnTo>
                <a:lnTo>
                  <a:pt x="1092200" y="175714"/>
                </a:lnTo>
                <a:lnTo>
                  <a:pt x="1143000" y="0"/>
                </a:lnTo>
              </a:path>
            </a:pathLst>
          </a:custGeom>
          <a:noFill/>
          <a:ln>
            <a:solidFill>
              <a:schemeClr val="accent2">
                <a:lumMod val="40000"/>
                <a:lumOff val="60000"/>
              </a:schemeClr>
            </a:solidFill>
            <a:tailEnd type="triangle" w="lg" len="lg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072" name="Curved Up Arrow 1071"/>
          <p:cNvSpPr/>
          <p:nvPr/>
        </p:nvSpPr>
        <p:spPr>
          <a:xfrm rot="2646979" flipH="1">
            <a:off x="1572892" y="4037817"/>
            <a:ext cx="1971628" cy="498013"/>
          </a:xfrm>
          <a:prstGeom prst="curvedUpArrow">
            <a:avLst>
              <a:gd name="adj1" fmla="val 23693"/>
              <a:gd name="adj2" fmla="val 49167"/>
              <a:gd name="adj3" fmla="val 34622"/>
            </a:avLst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</a:endParaRPr>
          </a:p>
        </p:txBody>
      </p:sp>
      <p:pic>
        <p:nvPicPr>
          <p:cNvPr id="107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3372">
            <a:off x="2162323" y="4001465"/>
            <a:ext cx="1375537" cy="39413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30511">
            <a:off x="2771449" y="3971219"/>
            <a:ext cx="1230440" cy="44549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7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67376">
            <a:off x="2481537" y="3890236"/>
            <a:ext cx="1352344" cy="57817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7" name="TextBox 1079"/>
          <p:cNvSpPr txBox="1">
            <a:spLocks noChangeArrowheads="1"/>
          </p:cNvSpPr>
          <p:nvPr/>
        </p:nvSpPr>
        <p:spPr bwMode="auto">
          <a:xfrm>
            <a:off x="5317334" y="3637392"/>
            <a:ext cx="29273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IN" dirty="0">
                <a:latin typeface="+mn-lt"/>
              </a:rPr>
              <a:t>Secondary Classifier (</a:t>
            </a:r>
            <a:r>
              <a:rPr lang="en-IN" dirty="0" err="1">
                <a:latin typeface="+mn-lt"/>
              </a:rPr>
              <a:t>SCRC</a:t>
            </a:r>
            <a:r>
              <a:rPr lang="en-IN" dirty="0">
                <a:latin typeface="+mn-lt"/>
              </a:rPr>
              <a:t>)</a:t>
            </a:r>
          </a:p>
        </p:txBody>
      </p:sp>
      <p:sp>
        <p:nvSpPr>
          <p:cNvPr id="22568" name="TextBox 1080"/>
          <p:cNvSpPr txBox="1">
            <a:spLocks noChangeArrowheads="1"/>
          </p:cNvSpPr>
          <p:nvPr/>
        </p:nvSpPr>
        <p:spPr bwMode="auto">
          <a:xfrm>
            <a:off x="5567357" y="4248115"/>
            <a:ext cx="2159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IN" dirty="0">
                <a:latin typeface="+mn-lt"/>
              </a:rPr>
              <a:t>Damper </a:t>
            </a:r>
            <a:r>
              <a:rPr lang="en-IN" dirty="0" err="1">
                <a:latin typeface="+mn-lt"/>
              </a:rPr>
              <a:t>SCRC</a:t>
            </a:r>
            <a:r>
              <a:rPr lang="en-IN" dirty="0">
                <a:latin typeface="+mn-lt"/>
              </a:rPr>
              <a:t> AIR</a:t>
            </a:r>
          </a:p>
        </p:txBody>
      </p:sp>
      <p:sp>
        <p:nvSpPr>
          <p:cNvPr id="22569" name="TextBox 1081"/>
          <p:cNvSpPr txBox="1">
            <a:spLocks noChangeArrowheads="1"/>
          </p:cNvSpPr>
          <p:nvPr/>
        </p:nvSpPr>
        <p:spPr bwMode="auto">
          <a:xfrm>
            <a:off x="5734039" y="4744629"/>
            <a:ext cx="1661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IN" dirty="0">
                <a:latin typeface="+mn-lt"/>
              </a:rPr>
              <a:t>Air For </a:t>
            </a:r>
            <a:r>
              <a:rPr lang="en-IN" dirty="0" err="1">
                <a:latin typeface="+mn-lt"/>
              </a:rPr>
              <a:t>SCRC</a:t>
            </a:r>
            <a:endParaRPr lang="en-IN" dirty="0">
              <a:latin typeface="+mn-lt"/>
            </a:endParaRPr>
          </a:p>
        </p:txBody>
      </p:sp>
      <p:sp>
        <p:nvSpPr>
          <p:cNvPr id="22570" name="TextBox 1082"/>
          <p:cNvSpPr txBox="1">
            <a:spLocks noChangeArrowheads="1"/>
          </p:cNvSpPr>
          <p:nvPr/>
        </p:nvSpPr>
        <p:spPr bwMode="auto">
          <a:xfrm>
            <a:off x="5984931" y="5458648"/>
            <a:ext cx="24082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IN" dirty="0">
                <a:latin typeface="+mn-lt"/>
              </a:rPr>
              <a:t> Classifier Reject  </a:t>
            </a:r>
          </a:p>
        </p:txBody>
      </p:sp>
      <p:sp>
        <p:nvSpPr>
          <p:cNvPr id="22571" name="TextBox 1083"/>
          <p:cNvSpPr txBox="1">
            <a:spLocks noChangeArrowheads="1"/>
          </p:cNvSpPr>
          <p:nvPr/>
        </p:nvSpPr>
        <p:spPr bwMode="auto">
          <a:xfrm>
            <a:off x="4318110" y="1738548"/>
            <a:ext cx="19394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IN" dirty="0">
                <a:latin typeface="+mn-lt"/>
              </a:rPr>
              <a:t>Classifier Feed</a:t>
            </a:r>
          </a:p>
        </p:txBody>
      </p:sp>
      <p:sp>
        <p:nvSpPr>
          <p:cNvPr id="22572" name="TextBox 1084"/>
          <p:cNvSpPr txBox="1">
            <a:spLocks noChangeArrowheads="1"/>
          </p:cNvSpPr>
          <p:nvPr/>
        </p:nvSpPr>
        <p:spPr bwMode="auto">
          <a:xfrm>
            <a:off x="484420" y="1512041"/>
            <a:ext cx="129699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IN" dirty="0">
                <a:latin typeface="+mn-lt"/>
              </a:rPr>
              <a:t>Classifier Feed</a:t>
            </a:r>
          </a:p>
          <a:p>
            <a:pPr eaLnBrk="1" hangingPunct="1">
              <a:defRPr/>
            </a:pPr>
            <a:endParaRPr lang="en-IN" dirty="0">
              <a:latin typeface="+mn-lt"/>
            </a:endParaRPr>
          </a:p>
        </p:txBody>
      </p:sp>
      <p:grpSp>
        <p:nvGrpSpPr>
          <p:cNvPr id="3" name="Group 1097"/>
          <p:cNvGrpSpPr>
            <a:grpSpLocks/>
          </p:cNvGrpSpPr>
          <p:nvPr/>
        </p:nvGrpSpPr>
        <p:grpSpPr bwMode="auto">
          <a:xfrm>
            <a:off x="1661614" y="1210533"/>
            <a:ext cx="2031438" cy="3801103"/>
            <a:chOff x="1524000" y="1280537"/>
            <a:chExt cx="1863627" cy="4023300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>
              <a:fillRect/>
            </a:stretch>
          </p:blipFill>
          <p:spPr bwMode="auto">
            <a:xfrm>
              <a:off x="3200400" y="2441572"/>
              <a:ext cx="164307" cy="1414463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/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>
              <a:fillRect/>
            </a:stretch>
          </p:blipFill>
          <p:spPr bwMode="auto">
            <a:xfrm>
              <a:off x="1524000" y="2438400"/>
              <a:ext cx="212725" cy="2865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</p:pic>
        <p:pic>
          <p:nvPicPr>
            <p:cNvPr id="22579" name="Picture 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8827" y="2877778"/>
              <a:ext cx="1828800" cy="927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0" name="Picture 2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903" y="1280537"/>
              <a:ext cx="103187" cy="1931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97" y="1224033"/>
            <a:ext cx="1953306" cy="500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858" y="1300534"/>
            <a:ext cx="1828295" cy="500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837" y="1296035"/>
            <a:ext cx="1831768" cy="500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110" y="2056556"/>
            <a:ext cx="3899667" cy="133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Elbow Connector 52"/>
          <p:cNvCxnSpPr/>
          <p:nvPr/>
        </p:nvCxnSpPr>
        <p:spPr>
          <a:xfrm rot="10800000" flipV="1">
            <a:off x="3646172" y="5688154"/>
            <a:ext cx="2338759" cy="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Bent Arrow 26"/>
          <p:cNvSpPr/>
          <p:nvPr/>
        </p:nvSpPr>
        <p:spPr>
          <a:xfrm rot="18034474" flipV="1">
            <a:off x="3642550" y="3883615"/>
            <a:ext cx="1429972" cy="1051715"/>
          </a:xfrm>
          <a:prstGeom prst="bentArrow">
            <a:avLst>
              <a:gd name="adj1" fmla="val 44434"/>
              <a:gd name="adj2" fmla="val 26729"/>
              <a:gd name="adj3" fmla="val 0"/>
              <a:gd name="adj4" fmla="val 97217"/>
            </a:avLst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</a:endParaRPr>
          </a:p>
        </p:txBody>
      </p:sp>
      <p:cxnSp>
        <p:nvCxnSpPr>
          <p:cNvPr id="1055" name="Elbow Connector 1054"/>
          <p:cNvCxnSpPr/>
          <p:nvPr/>
        </p:nvCxnSpPr>
        <p:spPr>
          <a:xfrm rot="10800000">
            <a:off x="2699903" y="4608125"/>
            <a:ext cx="3151335" cy="273007"/>
          </a:xfrm>
          <a:prstGeom prst="bentConnector3">
            <a:avLst>
              <a:gd name="adj1" fmla="val 36271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53" name="Flowchart: Decision 1052"/>
          <p:cNvSpPr/>
          <p:nvPr/>
        </p:nvSpPr>
        <p:spPr>
          <a:xfrm rot="18491726">
            <a:off x="4717022" y="4024228"/>
            <a:ext cx="86897" cy="489629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051" name="Flowchart: Connector 1050"/>
          <p:cNvSpPr/>
          <p:nvPr/>
        </p:nvSpPr>
        <p:spPr>
          <a:xfrm flipH="1">
            <a:off x="4685331" y="4176113"/>
            <a:ext cx="131957" cy="16500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repeatCount="1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repeatCount="1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repeatCount="1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4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repeatCount="indefinite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072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539981" y="1584043"/>
            <a:ext cx="9721388" cy="424811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IN" sz="1800" b="1" dirty="0"/>
              <a:t>WHAT</a:t>
            </a:r>
          </a:p>
          <a:p>
            <a:pPr>
              <a:defRPr/>
            </a:pPr>
            <a:r>
              <a:rPr lang="en-IN" sz="1800" dirty="0" err="1"/>
              <a:t>SCRC</a:t>
            </a:r>
            <a:r>
              <a:rPr lang="en-IN" sz="1800" dirty="0"/>
              <a:t> (Secondary Classification in Return Cone)</a:t>
            </a:r>
          </a:p>
          <a:p>
            <a:pPr marL="0" indent="0">
              <a:buFont typeface="Arial" charset="0"/>
              <a:buNone/>
              <a:defRPr/>
            </a:pPr>
            <a:endParaRPr lang="en-IN" sz="1800" b="1" dirty="0"/>
          </a:p>
          <a:p>
            <a:pPr marL="0" indent="0">
              <a:buFont typeface="Arial" charset="0"/>
              <a:buNone/>
              <a:defRPr/>
            </a:pPr>
            <a:r>
              <a:rPr lang="en-IN" sz="1800" b="1" dirty="0"/>
              <a:t>WHY </a:t>
            </a:r>
            <a:r>
              <a:rPr lang="en-IN" sz="1800" dirty="0"/>
              <a:t>(SCRC came into picture?)</a:t>
            </a:r>
          </a:p>
          <a:p>
            <a:pPr>
              <a:defRPr/>
            </a:pPr>
            <a:r>
              <a:rPr lang="en-IN" sz="1800" dirty="0"/>
              <a:t>Product  fineness of  cement  has increased from  2800 - 3200 Blain to 3600 -4400 Blain    ( true for PPC and slag cement contributing to &gt;65/70% plant capacity)</a:t>
            </a:r>
          </a:p>
          <a:p>
            <a:pPr>
              <a:defRPr/>
            </a:pPr>
            <a:r>
              <a:rPr lang="en-IN" sz="1800" dirty="0"/>
              <a:t>While it is possible to produce cement with higher fineness ( 3700 to 4400 Blain) with the latest 3</a:t>
            </a:r>
            <a:r>
              <a:rPr lang="en-IN" sz="1800" baseline="30000" dirty="0"/>
              <a:t>rd</a:t>
            </a:r>
            <a:r>
              <a:rPr lang="en-IN" sz="1800" dirty="0"/>
              <a:t> Generation Classifiers from any OEM, but the major loss in this process of classification is the % of -45µ that goes back to the mill for regrinding, which in turn reduces Classifier efficiency. 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14602847"/>
              </p:ext>
            </p:extLst>
          </p:nvPr>
        </p:nvGraphicFramePr>
        <p:xfrm>
          <a:off x="651103" y="4608125"/>
          <a:ext cx="2666914" cy="1080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471849" y="4525971"/>
          <a:ext cx="6731964" cy="1424983"/>
        </p:xfrm>
        <a:graphic>
          <a:graphicData uri="http://schemas.openxmlformats.org/drawingml/2006/table">
            <a:tbl>
              <a:tblPr/>
              <a:tblGrid>
                <a:gridCol w="1019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9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5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9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9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9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94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94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78123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Verdana"/>
                        </a:rPr>
                        <a:t>SIEVE ANALYSIS OF EXISTING MILL CIRCUIT SAMPLE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Verdana"/>
                        </a:rPr>
                        <a:t>WITHOUT SCRC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Verdana"/>
                        </a:rPr>
                        <a:t>WITH SCRC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latin typeface="Verdana"/>
                        </a:rPr>
                        <a:t>+90µ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latin typeface="Verdana"/>
                        </a:rPr>
                        <a:t>+45µ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latin typeface="Verdana"/>
                        </a:rPr>
                        <a:t>-45µ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latin typeface="Verdana"/>
                        </a:rPr>
                        <a:t>BLAIN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latin typeface="Verdana"/>
                        </a:rPr>
                        <a:t>+90µ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latin typeface="Verdana"/>
                        </a:rPr>
                        <a:t>+45µ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latin typeface="Verdana"/>
                        </a:rPr>
                        <a:t>-45µ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latin typeface="Verdana"/>
                        </a:rPr>
                        <a:t>BLAIN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PRODUCT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Verdana"/>
                        </a:rPr>
                        <a:t>2.9%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Verdana"/>
                        </a:rPr>
                        <a:t>12.5%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Verdana"/>
                        </a:rPr>
                        <a:t>87.50%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3630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Verdana"/>
                        </a:rPr>
                        <a:t>3.2%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Verdana"/>
                        </a:rPr>
                        <a:t>18.0%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Verdana"/>
                        </a:rPr>
                        <a:t>82.00%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3630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OUTLET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Verdana"/>
                        </a:rPr>
                        <a:t>15.1%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Verdana"/>
                        </a:rPr>
                        <a:t>55.6%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Verdana"/>
                        </a:rPr>
                        <a:t>44.40%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1800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Verdana"/>
                        </a:rPr>
                        <a:t>24.2%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Verdana"/>
                        </a:rPr>
                        <a:t>55.2%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Verdana"/>
                        </a:rPr>
                        <a:t>44.80%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1800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REJECT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Verdana"/>
                        </a:rPr>
                        <a:t>41.1%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Verdana"/>
                        </a:rPr>
                        <a:t>75.4%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latin typeface="Verdana"/>
                        </a:rPr>
                        <a:t>24.60%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Verdana"/>
                        </a:rPr>
                        <a:t>48.2%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Verdana"/>
                        </a:rPr>
                        <a:t>85.1%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Verdana"/>
                        </a:rPr>
                        <a:t>21.00%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2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latin typeface="Verdana"/>
                        </a:rPr>
                        <a:t>CLASSIFIER EFF.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Verdana"/>
                        </a:rPr>
                        <a:t>62%</a:t>
                      </a:r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latin typeface="Verdana"/>
                        </a:rPr>
                        <a:t>71%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Right Arrow 10"/>
          <p:cNvSpPr/>
          <p:nvPr/>
        </p:nvSpPr>
        <p:spPr>
          <a:xfrm>
            <a:off x="20074779" y="3384092"/>
            <a:ext cx="2104362" cy="990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00"/>
          </a:p>
        </p:txBody>
      </p:sp>
      <p:sp>
        <p:nvSpPr>
          <p:cNvPr id="7" name="Right Arrow 6"/>
          <p:cNvSpPr/>
          <p:nvPr/>
        </p:nvSpPr>
        <p:spPr>
          <a:xfrm>
            <a:off x="6718027" y="5675677"/>
            <a:ext cx="2083527" cy="216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N" sz="3600" dirty="0"/>
              <a:t>A Typical Case Projection</a:t>
            </a:r>
            <a:br>
              <a:rPr lang="en-IN" sz="3600" dirty="0"/>
            </a:br>
            <a:r>
              <a:rPr lang="en-IN" sz="2000" dirty="0"/>
              <a:t>Existing Classifier Efficiency Enhancement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539981" y="1656045"/>
            <a:ext cx="9721388" cy="1080029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IN" sz="1800" b="1" u="sng" dirty="0"/>
              <a:t>PRODUCTION INCREASE</a:t>
            </a:r>
          </a:p>
          <a:p>
            <a:r>
              <a:rPr lang="en-IN" sz="1800" dirty="0"/>
              <a:t>Secondary classification at the return cone  - to recoup the maximum particles  </a:t>
            </a:r>
          </a:p>
          <a:p>
            <a:r>
              <a:rPr lang="en-IN" sz="1800" dirty="0"/>
              <a:t>-45µ should not go back to the mill for further grinding</a:t>
            </a:r>
          </a:p>
        </p:txBody>
      </p:sp>
      <p:pic>
        <p:nvPicPr>
          <p:cNvPr id="2458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48" y="2686574"/>
            <a:ext cx="9000835" cy="105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79751" y="3960107"/>
            <a:ext cx="3637491" cy="129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IN" sz="1800" b="1" u="sng" dirty="0"/>
              <a:t>REDUCTION IN SP. POWER </a:t>
            </a:r>
          </a:p>
          <a:p>
            <a:pPr>
              <a:defRPr/>
            </a:pPr>
            <a:r>
              <a:rPr lang="en-IN" sz="1800" dirty="0"/>
              <a:t>SCRC will bring down the Sp. Power Consumption by ≥0.56 kWh/T of Cement</a:t>
            </a:r>
          </a:p>
          <a:p>
            <a:pPr marL="0" indent="0">
              <a:buFont typeface="Arial" charset="0"/>
              <a:buNone/>
              <a:defRPr/>
            </a:pPr>
            <a:endParaRPr lang="en-IN" sz="2800" dirty="0"/>
          </a:p>
          <a:p>
            <a:pPr>
              <a:buFont typeface="Arial" charset="0"/>
              <a:buNone/>
              <a:defRPr/>
            </a:pPr>
            <a:endParaRPr lang="en-IN" sz="28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484016" y="3888105"/>
          <a:ext cx="4333735" cy="1800049"/>
        </p:xfrm>
        <a:graphic>
          <a:graphicData uri="http://schemas.openxmlformats.org/drawingml/2006/table">
            <a:tbl>
              <a:tblPr/>
              <a:tblGrid>
                <a:gridCol w="2117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9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6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latin typeface="Verdana"/>
                        </a:rPr>
                        <a:t> Parameters</a:t>
                      </a:r>
                    </a:p>
                  </a:txBody>
                  <a:tcPr marL="10418" marR="10418" marT="9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latin typeface="Verdana"/>
                        </a:rPr>
                        <a:t> Existing</a:t>
                      </a:r>
                    </a:p>
                  </a:txBody>
                  <a:tcPr marL="10418" marR="10418" marT="9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latin typeface="Verdana"/>
                        </a:rPr>
                        <a:t> With SCRC</a:t>
                      </a:r>
                    </a:p>
                  </a:txBody>
                  <a:tcPr marL="10418" marR="10418" marT="9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0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Verdana"/>
                        </a:rPr>
                        <a:t> FEED TPH</a:t>
                      </a:r>
                    </a:p>
                  </a:txBody>
                  <a:tcPr marL="10418" marR="10418" marT="9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Verdana"/>
                        </a:rPr>
                        <a:t>75</a:t>
                      </a:r>
                    </a:p>
                  </a:txBody>
                  <a:tcPr marL="10418" marR="10418" marT="9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Verdana"/>
                        </a:rPr>
                        <a:t>76.91</a:t>
                      </a:r>
                    </a:p>
                  </a:txBody>
                  <a:tcPr marL="10418" marR="10418" marT="9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0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Verdana"/>
                        </a:rPr>
                        <a:t> Flyash (%) in Feed</a:t>
                      </a:r>
                    </a:p>
                  </a:txBody>
                  <a:tcPr marL="10418" marR="10418" marT="9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Verdana"/>
                        </a:rPr>
                        <a:t>27%</a:t>
                      </a:r>
                    </a:p>
                  </a:txBody>
                  <a:tcPr marL="10418" marR="10418" marT="9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Verdana"/>
                        </a:rPr>
                        <a:t>27%</a:t>
                      </a:r>
                    </a:p>
                  </a:txBody>
                  <a:tcPr marL="10418" marR="10418" marT="9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0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Verdana"/>
                        </a:rPr>
                        <a:t> Gypsum (%) in Feed</a:t>
                      </a:r>
                    </a:p>
                  </a:txBody>
                  <a:tcPr marL="10418" marR="10418" marT="9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Verdana"/>
                        </a:rPr>
                        <a:t>3%</a:t>
                      </a:r>
                    </a:p>
                  </a:txBody>
                  <a:tcPr marL="10418" marR="10418" marT="9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Verdana"/>
                        </a:rPr>
                        <a:t>3%</a:t>
                      </a:r>
                    </a:p>
                  </a:txBody>
                  <a:tcPr marL="10418" marR="10418" marT="9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0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Verdana"/>
                        </a:rPr>
                        <a:t> Clinker (%) in Feed</a:t>
                      </a:r>
                    </a:p>
                  </a:txBody>
                  <a:tcPr marL="10418" marR="10418" marT="9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Verdana"/>
                        </a:rPr>
                        <a:t>70%</a:t>
                      </a:r>
                    </a:p>
                  </a:txBody>
                  <a:tcPr marL="10418" marR="10418" marT="9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Verdana"/>
                        </a:rPr>
                        <a:t>70%</a:t>
                      </a:r>
                    </a:p>
                  </a:txBody>
                  <a:tcPr marL="10418" marR="10418" marT="9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0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Verdana"/>
                        </a:rPr>
                        <a:t> kWh of Mill</a:t>
                      </a:r>
                    </a:p>
                  </a:txBody>
                  <a:tcPr marL="10418" marR="10418" marT="9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Verdana"/>
                        </a:rPr>
                        <a:t>1690</a:t>
                      </a:r>
                    </a:p>
                  </a:txBody>
                  <a:tcPr marL="10418" marR="10418" marT="9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Verdana"/>
                        </a:rPr>
                        <a:t>1690</a:t>
                      </a:r>
                    </a:p>
                  </a:txBody>
                  <a:tcPr marL="10418" marR="10418" marT="9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0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Verdana"/>
                        </a:rPr>
                        <a:t> Sp. Power of Mill</a:t>
                      </a:r>
                    </a:p>
                  </a:txBody>
                  <a:tcPr marL="10418" marR="10418" marT="9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Verdana"/>
                        </a:rPr>
                        <a:t>22.54</a:t>
                      </a:r>
                    </a:p>
                  </a:txBody>
                  <a:tcPr marL="10418" marR="10418" marT="9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Verdana"/>
                        </a:rPr>
                        <a:t>21.97</a:t>
                      </a:r>
                    </a:p>
                  </a:txBody>
                  <a:tcPr marL="10418" marR="10418" marT="9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Right Arrow 11"/>
          <p:cNvSpPr/>
          <p:nvPr/>
        </p:nvSpPr>
        <p:spPr>
          <a:xfrm>
            <a:off x="8484295" y="5544150"/>
            <a:ext cx="250023" cy="720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8484295" y="4340534"/>
            <a:ext cx="250023" cy="720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 Typical Case Projection</a:t>
            </a:r>
            <a:br>
              <a:rPr lang="en-IN" dirty="0"/>
            </a:br>
            <a:r>
              <a:rPr lang="en-IN" sz="2400" dirty="0"/>
              <a:t>Results</a:t>
            </a:r>
            <a:endParaRPr lang="en-I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471453" y="1525140"/>
            <a:ext cx="6715171" cy="4276616"/>
          </a:xfrm>
        </p:spPr>
        <p:txBody>
          <a:bodyPr/>
          <a:lstStyle/>
          <a:p>
            <a:pPr eaLnBrk="1" hangingPunct="1">
              <a:defRPr/>
            </a:pPr>
            <a:r>
              <a:rPr lang="en-US" sz="1600" dirty="0"/>
              <a:t>We provide tailor-made engineered solutions, products, spares and services. </a:t>
            </a:r>
          </a:p>
          <a:p>
            <a:pPr eaLnBrk="1" hangingPunct="1">
              <a:defRPr/>
            </a:pPr>
            <a:endParaRPr lang="en-US" sz="1200" dirty="0"/>
          </a:p>
          <a:p>
            <a:pPr eaLnBrk="1" hangingPunct="1">
              <a:defRPr/>
            </a:pPr>
            <a:r>
              <a:rPr lang="en-IN" sz="1600" dirty="0"/>
              <a:t>Founded as an engineering Company in 2005, headquartered in </a:t>
            </a:r>
            <a:r>
              <a:rPr lang="en-IN" sz="1600" dirty="0" err="1"/>
              <a:t>Gurgaon</a:t>
            </a:r>
            <a:r>
              <a:rPr lang="en-IN" sz="1600" dirty="0"/>
              <a:t>, India, </a:t>
            </a:r>
            <a:r>
              <a:rPr lang="en-IN" sz="1600" dirty="0" err="1"/>
              <a:t>bqb</a:t>
            </a:r>
            <a:r>
              <a:rPr lang="en-IN" sz="1600" dirty="0"/>
              <a:t> has quickly built a reputation in the cement industry for its innovation, precise engineering and construction work.</a:t>
            </a:r>
          </a:p>
          <a:p>
            <a:pPr eaLnBrk="1" hangingPunct="1">
              <a:buNone/>
              <a:defRPr/>
            </a:pPr>
            <a:endParaRPr lang="en-IN" sz="1200" dirty="0"/>
          </a:p>
          <a:p>
            <a:pPr eaLnBrk="1" hangingPunct="1"/>
            <a:r>
              <a:rPr lang="en-IN" sz="1600" dirty="0"/>
              <a:t>With experience in plant operation and system knowhow, </a:t>
            </a:r>
            <a:r>
              <a:rPr lang="en-IN" sz="1600" dirty="0" err="1"/>
              <a:t>bqb</a:t>
            </a:r>
            <a:r>
              <a:rPr lang="en-IN" sz="1600" dirty="0"/>
              <a:t> has </a:t>
            </a:r>
            <a:r>
              <a:rPr lang="en-IN" sz="1600" b="1" dirty="0"/>
              <a:t>pioneered technologies for optimising entire plants </a:t>
            </a:r>
            <a:r>
              <a:rPr lang="en-IN" sz="1600" dirty="0"/>
              <a:t>from Raw Material Grinding to Cement Grinding.</a:t>
            </a:r>
          </a:p>
          <a:p>
            <a:pPr eaLnBrk="1" hangingPunct="1"/>
            <a:endParaRPr lang="en-US" sz="1200" dirty="0"/>
          </a:p>
          <a:p>
            <a:pPr eaLnBrk="1" hangingPunct="1"/>
            <a:r>
              <a:rPr lang="en-US" sz="1600" dirty="0"/>
              <a:t>In depth process knowhow and a strategic partnership with one of the best in grinding and separation technologists, has put bqb on the </a:t>
            </a:r>
            <a:r>
              <a:rPr lang="en-US" sz="1600" b="1" dirty="0"/>
              <a:t>global cement map with the references acquired in the last 3 years.</a:t>
            </a:r>
            <a:r>
              <a:rPr lang="en-US" sz="1600" dirty="0"/>
              <a:t> </a:t>
            </a:r>
          </a:p>
          <a:p>
            <a:pPr eaLnBrk="1" hangingPunct="1"/>
            <a:endParaRPr lang="en-US" sz="1200" dirty="0"/>
          </a:p>
          <a:p>
            <a:pPr eaLnBrk="1" hangingPunct="1"/>
            <a:r>
              <a:rPr lang="en-US" sz="1600" dirty="0"/>
              <a:t>All of </a:t>
            </a:r>
            <a:r>
              <a:rPr lang="en-US" sz="1600" dirty="0" err="1"/>
              <a:t>bqb’s</a:t>
            </a:r>
            <a:r>
              <a:rPr lang="en-US" sz="1600" dirty="0"/>
              <a:t> modification and implementations till date have helped set </a:t>
            </a:r>
            <a:r>
              <a:rPr lang="en-US" sz="1600" b="1" dirty="0"/>
              <a:t>new efficiency benchmarks for the Industry</a:t>
            </a:r>
            <a:r>
              <a:rPr lang="en-US" sz="1600" dirty="0"/>
              <a:t>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About Us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472377" y="1596062"/>
            <a:ext cx="2857520" cy="42766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OUR VISION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IN" sz="1000" dirty="0">
              <a:latin typeface="+mn-lt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Help companies achieve sustainability in production processes by applying innovative engineering concepts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Provide high quality engineering services to support the cause of energy reduction in the cement industry while driving higher total efficiency, higher productivity and system availability.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IN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IN" sz="1800" b="1" u="sng" dirty="0"/>
              <a:t>RETURN ON INVESTMENT</a:t>
            </a:r>
            <a:r>
              <a:rPr lang="en-IN" sz="1800" dirty="0"/>
              <a:t>: </a:t>
            </a:r>
          </a:p>
          <a:p>
            <a:pPr>
              <a:defRPr/>
            </a:pPr>
            <a:r>
              <a:rPr lang="en-IN" sz="1800" dirty="0"/>
              <a:t>ROI ranges between 65% to 125%.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A Typical Case Projection - Results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567079" y="1676462"/>
          <a:ext cx="7834063" cy="4098864"/>
        </p:xfrm>
        <a:graphic>
          <a:graphicData uri="http://schemas.openxmlformats.org/drawingml/2006/table">
            <a:tbl>
              <a:tblPr/>
              <a:tblGrid>
                <a:gridCol w="249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8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1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83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83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83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80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807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31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8180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latin typeface="Verdana"/>
                        </a:rPr>
                        <a:t>EXISTING FEED MIX</a:t>
                      </a:r>
                    </a:p>
                  </a:txBody>
                  <a:tcPr marL="10418" marR="10418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10418" marR="10418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80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Verdana"/>
                        </a:rPr>
                        <a:t>Mill #1</a:t>
                      </a:r>
                    </a:p>
                  </a:txBody>
                  <a:tcPr marL="10418" marR="10418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10418" marR="10418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80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latin typeface="Verdana"/>
                        </a:rPr>
                        <a:t>FEED</a:t>
                      </a:r>
                    </a:p>
                  </a:txBody>
                  <a:tcPr marL="10418" marR="10418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latin typeface="Verdana"/>
                        </a:rPr>
                        <a:t>75</a:t>
                      </a:r>
                    </a:p>
                  </a:txBody>
                  <a:tcPr marL="10418" marR="10418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latin typeface="Verdana"/>
                        </a:rPr>
                        <a:t>TPH</a:t>
                      </a:r>
                    </a:p>
                  </a:txBody>
                  <a:tcPr marL="10418" marR="10418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10418" marR="10418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80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latin typeface="Verdana"/>
                        </a:rPr>
                        <a:t>Flyash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10418" marR="10418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Verdana"/>
                        </a:rPr>
                        <a:t>27%</a:t>
                      </a:r>
                    </a:p>
                  </a:txBody>
                  <a:tcPr marL="10418" marR="10418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Verdana"/>
                        </a:rPr>
                        <a:t>20.25</a:t>
                      </a:r>
                    </a:p>
                  </a:txBody>
                  <a:tcPr marL="10418" marR="10418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10418" marR="10418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80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latin typeface="Verdana"/>
                        </a:rPr>
                        <a:t>Gypsum</a:t>
                      </a:r>
                    </a:p>
                  </a:txBody>
                  <a:tcPr marL="10418" marR="10418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Verdana"/>
                        </a:rPr>
                        <a:t>3%</a:t>
                      </a:r>
                    </a:p>
                  </a:txBody>
                  <a:tcPr marL="10418" marR="10418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Verdana"/>
                        </a:rPr>
                        <a:t>2.1</a:t>
                      </a:r>
                    </a:p>
                  </a:txBody>
                  <a:tcPr marL="10418" marR="10418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10418" marR="10418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80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latin typeface="Verdana"/>
                        </a:rPr>
                        <a:t>Clinker</a:t>
                      </a:r>
                    </a:p>
                  </a:txBody>
                  <a:tcPr marL="10418" marR="10418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latin typeface="Verdana"/>
                        </a:rPr>
                        <a:t>70%</a:t>
                      </a:r>
                    </a:p>
                  </a:txBody>
                  <a:tcPr marL="10418" marR="10418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latin typeface="Verdana"/>
                        </a:rPr>
                        <a:t>52.65</a:t>
                      </a:r>
                    </a:p>
                  </a:txBody>
                  <a:tcPr marL="10418" marR="10418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10418" marR="10418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180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latin typeface="Verdana"/>
                        </a:rPr>
                        <a:t>TPH</a:t>
                      </a:r>
                    </a:p>
                  </a:txBody>
                  <a:tcPr marL="10418" marR="10418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latin typeface="Verdana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latin typeface="Verdana"/>
                        </a:rPr>
                        <a:t>75</a:t>
                      </a:r>
                    </a:p>
                  </a:txBody>
                  <a:tcPr marL="10418" marR="10418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10418" marR="10418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180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359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latin typeface="Arial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atin typeface="Arial"/>
                        </a:rPr>
                        <a:t>WITH SECONDARY CLASSIFICATION IN RETURN CONE</a:t>
                      </a:r>
                    </a:p>
                  </a:txBody>
                  <a:tcPr marL="10418" marR="10418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10418" marR="10418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61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10418" marR="10418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CIR. LOAD</a:t>
                      </a:r>
                    </a:p>
                  </a:txBody>
                  <a:tcPr marL="10418" marR="10418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atin typeface="Verdana"/>
                        </a:rPr>
                        <a:t>Return Line</a:t>
                      </a:r>
                    </a:p>
                  </a:txBody>
                  <a:tcPr marL="10418" marR="10418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Mill Vent</a:t>
                      </a:r>
                    </a:p>
                  </a:txBody>
                  <a:tcPr marL="10418" marR="10418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Reject</a:t>
                      </a:r>
                    </a:p>
                  </a:txBody>
                  <a:tcPr marL="10418" marR="10418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-45µ in reject</a:t>
                      </a:r>
                    </a:p>
                  </a:txBody>
                  <a:tcPr marL="10418" marR="10418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Recuperation</a:t>
                      </a:r>
                    </a:p>
                  </a:txBody>
                  <a:tcPr marL="10418" marR="10418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10418" marR="10418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180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latin typeface="Verdana"/>
                        </a:rPr>
                        <a:t>%</a:t>
                      </a:r>
                    </a:p>
                  </a:txBody>
                  <a:tcPr marL="10418" marR="10418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Verdana"/>
                        </a:rPr>
                        <a:t>175%</a:t>
                      </a:r>
                    </a:p>
                  </a:txBody>
                  <a:tcPr marL="10418" marR="10418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10418" marR="10418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8%</a:t>
                      </a:r>
                    </a:p>
                  </a:txBody>
                  <a:tcPr marL="10418" marR="10418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10418" marR="10418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24.60%</a:t>
                      </a:r>
                    </a:p>
                  </a:txBody>
                  <a:tcPr marL="10418" marR="10418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Verdana"/>
                        </a:rPr>
                        <a:t>15%</a:t>
                      </a:r>
                    </a:p>
                  </a:txBody>
                  <a:tcPr marL="10418" marR="10418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10418" marR="10418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180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latin typeface="Verdana"/>
                        </a:rPr>
                        <a:t>TPH</a:t>
                      </a:r>
                    </a:p>
                  </a:txBody>
                  <a:tcPr marL="10418" marR="10418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latin typeface="Verdana"/>
                        </a:rPr>
                        <a:t>131.25</a:t>
                      </a:r>
                    </a:p>
                  </a:txBody>
                  <a:tcPr marL="10418" marR="10418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56.25</a:t>
                      </a:r>
                    </a:p>
                  </a:txBody>
                  <a:tcPr marL="10418" marR="10418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4.28571</a:t>
                      </a:r>
                    </a:p>
                  </a:txBody>
                  <a:tcPr marL="10418" marR="10418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51.9643</a:t>
                      </a:r>
                    </a:p>
                  </a:txBody>
                  <a:tcPr marL="10418" marR="10418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12.78321</a:t>
                      </a:r>
                    </a:p>
                  </a:txBody>
                  <a:tcPr marL="10418" marR="10418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latin typeface="Verdana"/>
                        </a:rPr>
                        <a:t>1.917482143</a:t>
                      </a:r>
                    </a:p>
                  </a:txBody>
                  <a:tcPr marL="10418" marR="10418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10418" marR="10418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180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9421"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latin typeface="Verdana"/>
                        </a:rPr>
                        <a:t>1.</a:t>
                      </a:r>
                    </a:p>
                  </a:txBody>
                  <a:tcPr marL="10418" marR="10418" marT="9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Segoe UI Semibold"/>
                        </a:rPr>
                        <a:t>Total Recuperated quantity per day</a:t>
                      </a: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Segoe UI Semibold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Segoe UI Semibold"/>
                        </a:rPr>
                        <a:t>=</a:t>
                      </a: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Segoe UI Semibold"/>
                        </a:rPr>
                        <a:t>40.267125</a:t>
                      </a: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Segoe UI Semibold"/>
                        </a:rPr>
                        <a:t>Tones/day</a:t>
                      </a: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94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Segoe UI Semibold"/>
                        </a:rPr>
                        <a:t>(@21 running hours per day)</a:t>
                      </a: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Segoe UI Semibold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Segoe UI Semibold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Segoe UI Semibold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Segoe UI Semibold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latin typeface="Segoe UI Semibold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900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latin typeface="Verdana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latin typeface="Segoe UI Semibold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Segoe UI Semibold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latin typeface="Segoe UI Semibold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Segoe UI Semibold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Segoe UI Semibold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Segoe UI Semibold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Segoe UI Semibold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latin typeface="Segoe UI Semibold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9421"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latin typeface="Verdana"/>
                        </a:rPr>
                        <a:t>2.</a:t>
                      </a:r>
                    </a:p>
                  </a:txBody>
                  <a:tcPr marL="10418" marR="10418" marT="9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Segoe UI Semibold"/>
                        </a:rPr>
                        <a:t>Therefore, Total recuperated quantity per annum</a:t>
                      </a: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Segoe UI Semibold"/>
                        </a:rPr>
                        <a:t>=</a:t>
                      </a: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Segoe UI Semibold"/>
                        </a:rPr>
                        <a:t>         12,482.81 </a:t>
                      </a: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Segoe UI Semibold"/>
                        </a:rPr>
                        <a:t>Tones/annum</a:t>
                      </a: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94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Segoe UI Semibold"/>
                        </a:rPr>
                        <a:t>(@310 running days per annum)</a:t>
                      </a: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Segoe UI Semibold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Segoe UI Semibold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Segoe UI Semibold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Segoe UI Semibold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latin typeface="Segoe UI Semibold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900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latin typeface="Verdana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latin typeface="Segoe UI Semibold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Segoe UI Semibold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Segoe UI Semibold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Segoe UI Semibold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Segoe UI Semibold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Segoe UI Semibold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Segoe UI Semibold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latin typeface="Segoe UI Semibold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9421"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latin typeface="Verdana"/>
                        </a:rPr>
                        <a:t>3.</a:t>
                      </a:r>
                    </a:p>
                  </a:txBody>
                  <a:tcPr marL="10418" marR="10418" marT="9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Segoe UI Semibold"/>
                        </a:rPr>
                        <a:t> Saving by production increase per annum</a:t>
                      </a: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Segoe UI Semibold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Segoe UI Semibold"/>
                        </a:rPr>
                        <a:t>=</a:t>
                      </a: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Segoe UI Semibold"/>
                        </a:rPr>
                        <a:t> $     176,643.52 </a:t>
                      </a: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Segoe UI Semibold"/>
                        </a:rPr>
                        <a:t>USD/annum</a:t>
                      </a: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94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Segoe UI Semibold"/>
                        </a:rPr>
                        <a:t>(@ </a:t>
                      </a:r>
                      <a:r>
                        <a:rPr lang="en-US" sz="1200" b="0" i="0" u="none" strike="noStrike" dirty="0">
                          <a:latin typeface="Calibri"/>
                        </a:rPr>
                        <a:t>$</a:t>
                      </a:r>
                      <a:r>
                        <a:rPr lang="en-US" sz="1200" b="0" i="0" u="none" strike="noStrike" dirty="0">
                          <a:latin typeface="Segoe UI Semibold"/>
                        </a:rPr>
                        <a:t>14.15/Tone realization cost of cement)</a:t>
                      </a: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Segoe UI Semibold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Segoe UI Semibold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Segoe UI Semibold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latin typeface="Segoe UI Semibold"/>
                      </a:endParaRPr>
                    </a:p>
                  </a:txBody>
                  <a:tcPr marL="10418" marR="10418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369" y="270007"/>
            <a:ext cx="4491121" cy="110853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References</a:t>
            </a:r>
            <a:endParaRPr lang="en-IN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152559" y="1617357"/>
          <a:ext cx="8640234" cy="4177969"/>
        </p:xfrm>
        <a:graphic>
          <a:graphicData uri="http://schemas.openxmlformats.org/drawingml/2006/table">
            <a:tbl>
              <a:tblPr/>
              <a:tblGrid>
                <a:gridCol w="360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1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3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7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584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54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783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latin typeface="Verdana"/>
                        </a:rPr>
                        <a:t>PLANT MODIFICATION/ENGINEERING/SUPPLY</a:t>
                      </a:r>
                    </a:p>
                  </a:txBody>
                  <a:tcPr marL="6230" marR="6230" marT="6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8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atin typeface="Verdana"/>
                        </a:rPr>
                        <a:t>Sl. No.</a:t>
                      </a:r>
                    </a:p>
                  </a:txBody>
                  <a:tcPr marL="6230" marR="6230" marT="6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PLANT</a:t>
                      </a:r>
                    </a:p>
                  </a:txBody>
                  <a:tcPr marL="6230" marR="6230" marT="6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COMPANY</a:t>
                      </a:r>
                    </a:p>
                  </a:txBody>
                  <a:tcPr marL="6230" marR="6230" marT="6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COUNTRY</a:t>
                      </a:r>
                    </a:p>
                  </a:txBody>
                  <a:tcPr marL="6230" marR="6230" marT="6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YEAR</a:t>
                      </a:r>
                    </a:p>
                  </a:txBody>
                  <a:tcPr marL="6230" marR="6230" marT="6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PROJECTS</a:t>
                      </a:r>
                    </a:p>
                  </a:txBody>
                  <a:tcPr marL="6230" marR="6230" marT="6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atin typeface="Verdana"/>
                        </a:rPr>
                        <a:t>Remarks</a:t>
                      </a:r>
                    </a:p>
                  </a:txBody>
                  <a:tcPr marL="6230" marR="6230" marT="6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32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1.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Lafarge Egypt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latin typeface="Verdana"/>
                        </a:rPr>
                        <a:t>Holcim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Egypt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2014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Engineering,</a:t>
                      </a:r>
                      <a:r>
                        <a:rPr lang="en-US" sz="1100" b="0" i="0" u="none" strike="noStrike" baseline="0" dirty="0">
                          <a:latin typeface="Verdana"/>
                        </a:rPr>
                        <a:t> Design and Supply of </a:t>
                      </a:r>
                      <a:r>
                        <a:rPr lang="en-US" sz="1100" b="1" i="0" u="none" strike="noStrike" baseline="0" dirty="0">
                          <a:latin typeface="Verdana"/>
                        </a:rPr>
                        <a:t>Cement Cooler to bring down the temperature of oil well cement from 130 </a:t>
                      </a:r>
                      <a:r>
                        <a:rPr lang="en-US" sz="1100" b="1" i="0" u="none" strike="noStrike" baseline="0" dirty="0" err="1">
                          <a:latin typeface="Verdana"/>
                        </a:rPr>
                        <a:t>degC</a:t>
                      </a:r>
                      <a:r>
                        <a:rPr lang="en-US" sz="1100" b="1" i="0" u="none" strike="noStrike" baseline="0" dirty="0">
                          <a:latin typeface="Verdana"/>
                        </a:rPr>
                        <a:t> to 70 </a:t>
                      </a:r>
                      <a:r>
                        <a:rPr lang="en-US" sz="1100" b="1" i="0" u="none" strike="noStrike" baseline="0" dirty="0" err="1">
                          <a:latin typeface="Verdana"/>
                        </a:rPr>
                        <a:t>degC</a:t>
                      </a:r>
                      <a:r>
                        <a:rPr lang="en-US" sz="1100" b="0" i="0" u="none" strike="noStrike" baseline="0" dirty="0">
                          <a:latin typeface="Verdana"/>
                        </a:rPr>
                        <a:t>. Scope also includes the design &amp; supply of cement silo and bulk loading system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Project</a:t>
                      </a:r>
                      <a:r>
                        <a:rPr lang="en-US" sz="1100" b="0" i="0" u="none" strike="noStrike" baseline="0" dirty="0">
                          <a:latin typeface="Verdana"/>
                        </a:rPr>
                        <a:t> on going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98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2.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Birla White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latin typeface="Verdana"/>
                        </a:rPr>
                        <a:t>Ultratech Cement Limited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INDIA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2014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Supply of</a:t>
                      </a:r>
                      <a:r>
                        <a:rPr lang="en-US" sz="1100" b="0" i="0" u="none" strike="noStrike" baseline="0" dirty="0">
                          <a:latin typeface="Verdana"/>
                        </a:rPr>
                        <a:t>  2 units (1 left turning &amp; 1 right turning) of </a:t>
                      </a:r>
                      <a:r>
                        <a:rPr lang="en-US" sz="1100" b="1" i="0" u="none" strike="noStrike" baseline="0" dirty="0">
                          <a:latin typeface="Verdana"/>
                        </a:rPr>
                        <a:t>Spare Guide Vanes (Dia. 1060 mm)</a:t>
                      </a:r>
                      <a:r>
                        <a:rPr lang="en-US" sz="1100" b="0" i="0" u="none" strike="noStrike" baseline="0" dirty="0">
                          <a:latin typeface="Verdana"/>
                        </a:rPr>
                        <a:t>.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04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3.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Satna Cement  Works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Verdana"/>
                        </a:rPr>
                        <a:t>Birla Corporation India Pvt. Ltd.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INDIA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2012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Supply of </a:t>
                      </a:r>
                      <a:r>
                        <a:rPr lang="en-US" sz="1100" b="1" i="0" u="none" strike="noStrike" dirty="0">
                          <a:latin typeface="Verdana"/>
                        </a:rPr>
                        <a:t>Guide Vanes (Dia.  3900mm)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 for stage 3 and modification of </a:t>
                      </a:r>
                      <a:r>
                        <a:rPr lang="en-US" sz="1100" b="1" i="0" u="none" strike="noStrike" dirty="0">
                          <a:latin typeface="Verdana"/>
                        </a:rPr>
                        <a:t>Cyclones and Pre-Calciner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 for production increase.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Reduction in pressure drop achieved in result by </a:t>
                      </a:r>
                      <a:r>
                        <a:rPr lang="en-US" sz="1100" b="0" i="0" u="none" strike="noStrike" dirty="0">
                          <a:latin typeface="Calibri"/>
                        </a:rPr>
                        <a:t>≥</a:t>
                      </a:r>
                      <a:r>
                        <a:rPr lang="en-US" sz="1100" b="0" i="0" u="none" strike="noStrike" dirty="0">
                          <a:latin typeface="Arial"/>
                        </a:rPr>
                        <a:t>50% .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48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4.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latin typeface="Verdana"/>
                        </a:rPr>
                        <a:t>Arghakhanchi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 Cement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Nepal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2012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Design, Engineering and Supply of Kiln Shell and Special Design of Kiln </a:t>
                      </a:r>
                      <a:r>
                        <a:rPr lang="en-US" sz="1100" b="0" i="0" u="none" strike="noStrike" dirty="0" err="1">
                          <a:latin typeface="Verdana"/>
                        </a:rPr>
                        <a:t>Chairpads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Supply and Erection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259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369" y="270007"/>
            <a:ext cx="4491121" cy="110853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References</a:t>
            </a:r>
            <a:endParaRPr lang="en-IN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52561" y="1617357"/>
          <a:ext cx="8640233" cy="4003178"/>
        </p:xfrm>
        <a:graphic>
          <a:graphicData uri="http://schemas.openxmlformats.org/drawingml/2006/table">
            <a:tbl>
              <a:tblPr/>
              <a:tblGrid>
                <a:gridCol w="446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1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11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7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438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0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783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latin typeface="Verdana"/>
                        </a:rPr>
                        <a:t>PLANT MODIFICATION/ENGINEERING/SUPPLY</a:t>
                      </a:r>
                    </a:p>
                  </a:txBody>
                  <a:tcPr marL="6230" marR="6230" marT="6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8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atin typeface="Verdana"/>
                        </a:rPr>
                        <a:t>Sl. No.</a:t>
                      </a:r>
                    </a:p>
                  </a:txBody>
                  <a:tcPr marL="6230" marR="6230" marT="6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PLANT</a:t>
                      </a:r>
                    </a:p>
                  </a:txBody>
                  <a:tcPr marL="6230" marR="6230" marT="6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atin typeface="Verdana"/>
                        </a:rPr>
                        <a:t>COMPANY</a:t>
                      </a:r>
                    </a:p>
                  </a:txBody>
                  <a:tcPr marL="6230" marR="6230" marT="6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COUNTRY</a:t>
                      </a:r>
                    </a:p>
                  </a:txBody>
                  <a:tcPr marL="6230" marR="6230" marT="6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YEAR</a:t>
                      </a:r>
                    </a:p>
                  </a:txBody>
                  <a:tcPr marL="6230" marR="6230" marT="6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PROJECTS</a:t>
                      </a:r>
                    </a:p>
                  </a:txBody>
                  <a:tcPr marL="6230" marR="6230" marT="6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Remarks</a:t>
                      </a:r>
                    </a:p>
                  </a:txBody>
                  <a:tcPr marL="6230" marR="6230" marT="6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6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5.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Satna Cement Works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latin typeface="Verdana"/>
                        </a:rPr>
                        <a:t>Birla Corporation India Pvt. Ltd.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INDIA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2010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Design and modification of Preheater 3</a:t>
                      </a:r>
                      <a:r>
                        <a:rPr lang="en-US" sz="1100" b="0" i="0" u="none" strike="noStrike" baseline="30000" dirty="0">
                          <a:latin typeface="Verdana"/>
                        </a:rPr>
                        <a:t>rd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 Stage Cyclone.</a:t>
                      </a:r>
                      <a:br>
                        <a:rPr lang="en-US" sz="1100" b="0" i="0" u="none" strike="noStrike" dirty="0">
                          <a:latin typeface="Verdana"/>
                        </a:rPr>
                      </a:br>
                      <a:r>
                        <a:rPr lang="en-US" sz="1100" b="0" i="0" u="none" strike="noStrike" dirty="0">
                          <a:latin typeface="Verdana"/>
                        </a:rPr>
                        <a:t>Production increased by 150 TPD.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Implemented and running well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76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6.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Satna Cement Works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latin typeface="Verdana"/>
                        </a:rPr>
                        <a:t>Birla Corporation India Pvt. Ltd.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INDIA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2010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Detailed engineering and manufacturing drawing supply for </a:t>
                      </a:r>
                      <a:r>
                        <a:rPr lang="en-US" sz="1100" b="1" i="0" u="none" strike="noStrike" dirty="0">
                          <a:latin typeface="Verdana"/>
                        </a:rPr>
                        <a:t>New Coal Mill VRM.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Implemented and running well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76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7.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 Satna Cement  Works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latin typeface="Verdana"/>
                        </a:rPr>
                        <a:t>Birla Corporation India Pvt. Ltd.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INDIA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2010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Cyclone design for preheater stage 3 supplied to SCW implemented by FLS.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Implemented and running well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86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8.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latin typeface="Verdana"/>
                        </a:rPr>
                        <a:t>Gujarat Sidhi Cement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The Mehta Group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INDIA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2010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latin typeface="Verdana"/>
                        </a:rPr>
                        <a:t>Pyro Process Modification for production increase from 3800 to 4800 TPD.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latin typeface="Verdana"/>
                        </a:rPr>
                        <a:t>implemented and running well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9.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latin typeface="Verdana"/>
                        </a:rPr>
                        <a:t>Saurashtra Cement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The Mehta</a:t>
                      </a:r>
                      <a:r>
                        <a:rPr lang="en-US" sz="1100" b="0" i="0" u="none" strike="noStrike" baseline="0" dirty="0">
                          <a:latin typeface="Verdana"/>
                        </a:rPr>
                        <a:t> Group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INDIA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2010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latin typeface="Verdana"/>
                        </a:rPr>
                        <a:t>Pyro Process Modification.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implemented and running well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523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369" y="270007"/>
            <a:ext cx="4491121" cy="110853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References</a:t>
            </a:r>
            <a:endParaRPr lang="en-IN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080559" y="1571147"/>
          <a:ext cx="8640232" cy="4237152"/>
        </p:xfrm>
        <a:graphic>
          <a:graphicData uri="http://schemas.openxmlformats.org/drawingml/2006/table">
            <a:tbl>
              <a:tblPr/>
              <a:tblGrid>
                <a:gridCol w="446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080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0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783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latin typeface="Verdana"/>
                        </a:rPr>
                        <a:t>PLANT MODIFICATION/ENGINEERING/SUPPLY</a:t>
                      </a:r>
                    </a:p>
                  </a:txBody>
                  <a:tcPr marL="6230" marR="6230" marT="6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8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atin typeface="Verdana"/>
                        </a:rPr>
                        <a:t>Sl. No.</a:t>
                      </a:r>
                    </a:p>
                  </a:txBody>
                  <a:tcPr marL="6230" marR="6230" marT="6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PLANT</a:t>
                      </a:r>
                    </a:p>
                  </a:txBody>
                  <a:tcPr marL="6230" marR="6230" marT="6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COMPANY</a:t>
                      </a:r>
                    </a:p>
                  </a:txBody>
                  <a:tcPr marL="6230" marR="6230" marT="6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COUNTRY</a:t>
                      </a:r>
                    </a:p>
                  </a:txBody>
                  <a:tcPr marL="6230" marR="6230" marT="6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YEAR</a:t>
                      </a:r>
                    </a:p>
                  </a:txBody>
                  <a:tcPr marL="6230" marR="6230" marT="6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PROJECTS</a:t>
                      </a:r>
                    </a:p>
                  </a:txBody>
                  <a:tcPr marL="6230" marR="6230" marT="6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Remarks</a:t>
                      </a:r>
                    </a:p>
                  </a:txBody>
                  <a:tcPr marL="6230" marR="6230" marT="6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04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10.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Satna Cement Works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latin typeface="Verdana"/>
                        </a:rPr>
                        <a:t>Birla Corporation India Pvt. Ltd.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INDIA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2007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Supply of Guide Vane in </a:t>
                      </a:r>
                      <a:r>
                        <a:rPr lang="en-US" sz="1100" b="0" i="0" u="none" strike="noStrike" dirty="0" err="1">
                          <a:latin typeface="Verdana"/>
                        </a:rPr>
                        <a:t>Preheater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 Stage 2.  Cyclone and riser duct modification &amp; production increase in </a:t>
                      </a:r>
                      <a:r>
                        <a:rPr lang="en-US" sz="1100" b="1" i="0" u="none" strike="noStrike" dirty="0">
                          <a:latin typeface="Verdana"/>
                        </a:rPr>
                        <a:t>stage 4 (Cyclone Dia. 9 </a:t>
                      </a:r>
                      <a:r>
                        <a:rPr lang="en-US" sz="1100" b="1" i="0" u="none" strike="noStrike" dirty="0" err="1">
                          <a:latin typeface="Verdana"/>
                        </a:rPr>
                        <a:t>mts</a:t>
                      </a:r>
                      <a:r>
                        <a:rPr lang="en-US" sz="1100" b="1" i="0" u="none" strike="noStrike" dirty="0">
                          <a:latin typeface="Verdana"/>
                        </a:rPr>
                        <a:t>)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 and stage 5.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implemented and running well. </a:t>
                      </a:r>
                      <a:br>
                        <a:rPr lang="en-US" sz="1100" b="0" i="0" u="none" strike="noStrike" dirty="0">
                          <a:latin typeface="Verdana"/>
                        </a:rPr>
                      </a:br>
                      <a:r>
                        <a:rPr lang="en-US" sz="1100" b="0" i="0" u="none" strike="noStrike" dirty="0">
                          <a:latin typeface="Verdana"/>
                        </a:rPr>
                        <a:t>Design and Concept by Mr. </a:t>
                      </a:r>
                      <a:r>
                        <a:rPr lang="en-US" sz="1100" b="0" i="0" u="none" strike="noStrike" dirty="0" err="1">
                          <a:latin typeface="Verdana"/>
                        </a:rPr>
                        <a:t>Debasis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100" b="0" i="0" u="none" strike="noStrike" dirty="0" err="1">
                          <a:latin typeface="Verdana"/>
                        </a:rPr>
                        <a:t>Bera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48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11.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latin typeface="Verdana"/>
                        </a:rPr>
                        <a:t>Ultratech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Birla White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INDIA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2006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latin typeface="Verdana"/>
                        </a:rPr>
                        <a:t>Preheater Top Stage Re-Designing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Design and Concept by Mr. </a:t>
                      </a:r>
                      <a:r>
                        <a:rPr lang="en-US" sz="1100" b="0" i="0" u="none" strike="noStrike" dirty="0" err="1">
                          <a:latin typeface="Verdana"/>
                        </a:rPr>
                        <a:t>Debasis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100" b="0" i="0" u="none" strike="noStrike" dirty="0" err="1">
                          <a:latin typeface="Verdana"/>
                        </a:rPr>
                        <a:t>Bera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8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12.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latin typeface="Verdana"/>
                        </a:rPr>
                        <a:t>Chanderia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 Cement Works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latin typeface="Verdana"/>
                        </a:rPr>
                        <a:t>Birla Corporation India Pvt. Ltd.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INDIA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2007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latin typeface="Verdana"/>
                        </a:rPr>
                        <a:t>Complete </a:t>
                      </a:r>
                      <a:r>
                        <a:rPr lang="en-US" sz="1100" b="1" i="0" u="none" strike="noStrike">
                          <a:latin typeface="Verdana"/>
                        </a:rPr>
                        <a:t>Preheater &amp;</a:t>
                      </a:r>
                      <a:r>
                        <a:rPr lang="en-US" sz="1100" b="0" i="0" u="none" strike="noStrike">
                          <a:latin typeface="Verdana"/>
                        </a:rPr>
                        <a:t> </a:t>
                      </a:r>
                      <a:r>
                        <a:rPr lang="en-US" sz="1100" b="1" i="0" u="none" strike="noStrike">
                          <a:latin typeface="Verdana"/>
                        </a:rPr>
                        <a:t>Calciner Modification</a:t>
                      </a:r>
                      <a:r>
                        <a:rPr lang="en-US" sz="1100" b="0" i="0" u="none" strike="noStrike">
                          <a:latin typeface="Verdana"/>
                        </a:rPr>
                        <a:t> for a production level of 4300 TPD 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Design and Concept by Mr. Debasis Bera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1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13.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latin typeface="Verdana"/>
                        </a:rPr>
                        <a:t>Ding Gao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Lafarge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China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2006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latin typeface="Verdana"/>
                        </a:rPr>
                        <a:t>Calciner Modification 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Design and Concept by Mr. Debasis Bera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32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14.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latin typeface="Verdana"/>
                        </a:rPr>
                        <a:t>Assiut Cement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CEMEX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Egypt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2005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latin typeface="Verdana"/>
                        </a:rPr>
                        <a:t>LINE-III: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 All cyclone and </a:t>
                      </a:r>
                      <a:r>
                        <a:rPr lang="en-US" sz="1100" b="0" i="0" u="none" strike="noStrike" dirty="0" err="1">
                          <a:latin typeface="Verdana"/>
                        </a:rPr>
                        <a:t>calciner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 modification for production increase from 3600 TPD to 4300 TPD. </a:t>
                      </a:r>
                      <a:br>
                        <a:rPr lang="en-US" sz="1100" b="0" i="0" u="none" strike="noStrike" dirty="0">
                          <a:latin typeface="Verdana"/>
                        </a:rPr>
                      </a:br>
                      <a:r>
                        <a:rPr lang="en-US" sz="1100" b="1" i="0" u="none" strike="noStrike" dirty="0">
                          <a:latin typeface="Verdana"/>
                        </a:rPr>
                        <a:t>LINE-II: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 All cyclone and </a:t>
                      </a:r>
                      <a:r>
                        <a:rPr lang="en-US" sz="1100" b="0" i="0" u="none" strike="noStrike" dirty="0" err="1">
                          <a:latin typeface="Verdana"/>
                        </a:rPr>
                        <a:t>calciner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 modification for production increase from 3600 TPD to 4300 TPD. 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latin typeface="Verdan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87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369" y="270007"/>
            <a:ext cx="4491121" cy="110853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References</a:t>
            </a:r>
            <a:endParaRPr lang="en-IN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080559" y="1888391"/>
          <a:ext cx="8640232" cy="2719732"/>
        </p:xfrm>
        <a:graphic>
          <a:graphicData uri="http://schemas.openxmlformats.org/drawingml/2006/table">
            <a:tbl>
              <a:tblPr/>
              <a:tblGrid>
                <a:gridCol w="446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080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0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783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latin typeface="Verdana"/>
                        </a:rPr>
                        <a:t>PLANT MODIFICATION/ENGINEERING/SUPPLY</a:t>
                      </a:r>
                    </a:p>
                  </a:txBody>
                  <a:tcPr marL="6230" marR="6230" marT="6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8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atin typeface="Verdana"/>
                        </a:rPr>
                        <a:t>Sl. No.</a:t>
                      </a:r>
                    </a:p>
                  </a:txBody>
                  <a:tcPr marL="6230" marR="6230" marT="6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PLANT</a:t>
                      </a:r>
                    </a:p>
                  </a:txBody>
                  <a:tcPr marL="6230" marR="6230" marT="6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COMPANY</a:t>
                      </a:r>
                    </a:p>
                  </a:txBody>
                  <a:tcPr marL="6230" marR="6230" marT="6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COUNTRY</a:t>
                      </a:r>
                    </a:p>
                  </a:txBody>
                  <a:tcPr marL="6230" marR="6230" marT="6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YEAR</a:t>
                      </a:r>
                    </a:p>
                  </a:txBody>
                  <a:tcPr marL="6230" marR="6230" marT="6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PROJECTS</a:t>
                      </a:r>
                    </a:p>
                  </a:txBody>
                  <a:tcPr marL="6230" marR="6230" marT="6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Remarks</a:t>
                      </a:r>
                    </a:p>
                  </a:txBody>
                  <a:tcPr marL="6230" marR="6230" marT="6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04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15.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latin typeface="Verdana"/>
                        </a:rPr>
                        <a:t>Pakland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 Cement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latin typeface="Verdana"/>
                        </a:rPr>
                        <a:t>DEWAN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100" b="0" i="0" u="none" strike="noStrike" dirty="0" err="1">
                          <a:latin typeface="Verdana"/>
                        </a:rPr>
                        <a:t>HATTAR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  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Pakistan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2005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Complete plant </a:t>
                      </a:r>
                      <a:r>
                        <a:rPr lang="en-US" sz="1100" b="0" i="0" u="none" strike="noStrike" dirty="0" err="1">
                          <a:latin typeface="Verdana"/>
                        </a:rPr>
                        <a:t>upgradation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 from 1600 TPD to 3200 TPD. The plant was in package but was installed with re-engineering to </a:t>
                      </a:r>
                      <a:r>
                        <a:rPr lang="en-US" sz="1100" b="0" i="0" u="none" strike="noStrike" dirty="0" err="1">
                          <a:latin typeface="Verdana"/>
                        </a:rPr>
                        <a:t>acieve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 3200 TPD for GAS, OIL &amp; COAL FIRE. 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Design and Concept by Mr. Debasis Bera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48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16.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latin typeface="Verdana"/>
                        </a:rPr>
                        <a:t>Cement Grasic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CEMEX 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Indonasia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2004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Preheater Modification for capacity increase from 7400 TPD to 9300 TPD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latin typeface="Verdan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8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17.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latin typeface="Verdana"/>
                        </a:rPr>
                        <a:t>Green Island Cement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Green Island Group, Hong Kong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China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2003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All cyclones modification for production increase.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latin typeface="Verdan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335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369" y="270007"/>
            <a:ext cx="4491121" cy="110853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References</a:t>
            </a:r>
            <a:endParaRPr lang="en-IN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33083" y="1706602"/>
          <a:ext cx="9031714" cy="3879524"/>
        </p:xfrm>
        <a:graphic>
          <a:graphicData uri="http://schemas.openxmlformats.org/drawingml/2006/table">
            <a:tbl>
              <a:tblPr/>
              <a:tblGrid>
                <a:gridCol w="479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7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1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28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144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43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63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latin typeface="Verdana"/>
                        </a:rPr>
                        <a:t>PLANT DETAILED TECHNICAL ANALYSIS/AUDIT/CONSULTING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7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Sl. No.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PLANT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COMPANY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COUNTRY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YEAR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PROJECTS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atin typeface="Verdana"/>
                        </a:rPr>
                        <a:t>Remarks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1.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Port </a:t>
                      </a:r>
                      <a:r>
                        <a:rPr lang="en-US" sz="1100" b="0" i="0" u="none" strike="noStrike" dirty="0" err="1">
                          <a:latin typeface="Verdana"/>
                        </a:rPr>
                        <a:t>Elizabath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PPC Ltd.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South Africa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2014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latin typeface="Verdana"/>
                        </a:rPr>
                        <a:t>Detailed Plant Analysis for Raw Material Grinding, Venting System, </a:t>
                      </a:r>
                      <a:r>
                        <a:rPr lang="en-US" sz="1100" b="0" i="0" u="none" strike="noStrike" dirty="0" err="1">
                          <a:latin typeface="Verdana"/>
                        </a:rPr>
                        <a:t>Pyro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 Process, Finish Mill and Coal Mill for plant capacity enhancement from 550 TPD to 900 TPD.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latin typeface="Arial"/>
                        </a:rPr>
                        <a:t>Via ERCOM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8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2.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Line</a:t>
                      </a:r>
                      <a:r>
                        <a:rPr lang="en-US" sz="1100" b="0" i="0" u="none" strike="noStrike" baseline="0" dirty="0">
                          <a:latin typeface="Verdana"/>
                        </a:rPr>
                        <a:t> SK8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PPC Ltd.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South Africa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2013/2014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Detailed Plant Analysis for Raw Material Grinding, Venting System, Pyro Process and Coal Mill for plant capacity enhancement from 2250 TPD to 5000 TPD.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150" b="0" i="0" u="none" strike="noStrike" dirty="0">
                        <a:latin typeface="Arial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3.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latin typeface="Verdana"/>
                        </a:rPr>
                        <a:t>Hirmi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 Cement Works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latin typeface="Verdana"/>
                        </a:rPr>
                        <a:t>Ultratech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 Cement Ltd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INDIA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2014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Cement Mill Audit for reduction of Power Consumption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86402" marR="86402" marT="43201" marB="4320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4.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Ambuja Cement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Holcim</a:t>
                      </a:r>
                    </a:p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(Ambuja)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INDIA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2012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Detailed </a:t>
                      </a:r>
                      <a:r>
                        <a:rPr lang="en-US" sz="1100" b="0" i="0" u="none" strike="noStrike" dirty="0" err="1">
                          <a:latin typeface="Verdana"/>
                        </a:rPr>
                        <a:t>pyro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 process study</a:t>
                      </a:r>
                      <a:r>
                        <a:rPr lang="en-US" sz="1100" b="0" i="0" u="none" strike="noStrike" baseline="0" dirty="0">
                          <a:latin typeface="Verdana"/>
                        </a:rPr>
                        <a:t> and proposal for </a:t>
                      </a:r>
                      <a:r>
                        <a:rPr lang="en-US" sz="1100" b="0" i="0" u="none" strike="noStrike" baseline="0" dirty="0" err="1">
                          <a:latin typeface="Verdana"/>
                        </a:rPr>
                        <a:t>pyro</a:t>
                      </a:r>
                      <a:r>
                        <a:rPr lang="en-US" sz="1100" b="0" i="0" u="none" strike="noStrike" baseline="0" dirty="0">
                          <a:latin typeface="Verdana"/>
                        </a:rPr>
                        <a:t> process </a:t>
                      </a:r>
                      <a:r>
                        <a:rPr lang="en-US" sz="1100" b="0" i="0" u="none" strike="noStrike" baseline="0" dirty="0" err="1">
                          <a:latin typeface="Verdana"/>
                        </a:rPr>
                        <a:t>upgradation</a:t>
                      </a:r>
                      <a:r>
                        <a:rPr lang="en-US" sz="1100" b="0" i="0" u="none" strike="noStrike" baseline="0" dirty="0">
                          <a:latin typeface="Verdana"/>
                        </a:rPr>
                        <a:t>.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86402" marR="86402" marT="43201" marB="4320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32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5.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latin typeface="Verdana"/>
                        </a:rPr>
                        <a:t>Arghakhanchi Cement Pvt. Ltd.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NEPAL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2012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Basic engineering done for </a:t>
                      </a:r>
                      <a:r>
                        <a:rPr lang="en-US" sz="1100" b="0" i="0" u="none" strike="noStrike" dirty="0" err="1">
                          <a:latin typeface="Verdana"/>
                        </a:rPr>
                        <a:t>pyro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 process.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86402" marR="86402" marT="43201" marB="4320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926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369" y="270007"/>
            <a:ext cx="4491121" cy="110853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References</a:t>
            </a:r>
            <a:endParaRPr lang="en-IN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58875" y="1803855"/>
          <a:ext cx="9031713" cy="3909181"/>
        </p:xfrm>
        <a:graphic>
          <a:graphicData uri="http://schemas.openxmlformats.org/drawingml/2006/table">
            <a:tbl>
              <a:tblPr/>
              <a:tblGrid>
                <a:gridCol w="479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7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1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28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144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43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0041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latin typeface="Verdana"/>
                        </a:rPr>
                        <a:t>PLANT DETAILED TECHNICAL ANALYSIS/AUDIT/CONSULTING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4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atin typeface="Verdana"/>
                        </a:rPr>
                        <a:t>Sl. No.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PLANT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COMPANY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COUNTRY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YEAR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PROJECTS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atin typeface="Verdana"/>
                        </a:rPr>
                        <a:t>Remarks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6.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Satna Cement Works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latin typeface="Verdana"/>
                        </a:rPr>
                        <a:t>Birla Corporation India Pvt. Ltd.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INDIA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2012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To evaluate the reason for 300 TPD shortage in production. Plant was modified by </a:t>
                      </a:r>
                      <a:r>
                        <a:rPr lang="en-US" sz="1100" b="1" i="0" u="none" strike="noStrike" dirty="0">
                          <a:latin typeface="Verdana"/>
                        </a:rPr>
                        <a:t>FLS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 and was not operating at designed capacity.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7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7.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JK</a:t>
                      </a:r>
                      <a:r>
                        <a:rPr lang="en-US" sz="1100" b="0" i="0" u="none" strike="noStrike" baseline="0" dirty="0">
                          <a:latin typeface="Verdana"/>
                        </a:rPr>
                        <a:t> </a:t>
                      </a:r>
                      <a:r>
                        <a:rPr lang="en-US" sz="1100" b="0" i="0" u="none" strike="noStrike" dirty="0" err="1">
                          <a:latin typeface="Verdana"/>
                        </a:rPr>
                        <a:t>Lakshmi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 Cement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INDIA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2011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Pyro Process detailed study.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20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8.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Andhra Cement Ltd.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latin typeface="Verdana"/>
                        </a:rPr>
                        <a:t>Jaiprakash</a:t>
                      </a:r>
                      <a:r>
                        <a:rPr lang="en-US" sz="1100" b="0" i="0" u="none" strike="noStrike" baseline="0" dirty="0">
                          <a:latin typeface="Verdana"/>
                        </a:rPr>
                        <a:t> Associated Ltd.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INDIA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2010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To check the </a:t>
                      </a:r>
                      <a:r>
                        <a:rPr lang="en-US" sz="1100" b="0" i="0" u="none" strike="noStrike" dirty="0" err="1">
                          <a:latin typeface="Verdana"/>
                        </a:rPr>
                        <a:t>pyro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 process upgrade design and failure of not reaching the 60% of target. Plant was designed to operate at 5500 TPD by </a:t>
                      </a:r>
                      <a:r>
                        <a:rPr lang="en-US" sz="1100" b="1" i="0" u="none" strike="noStrike" dirty="0">
                          <a:latin typeface="Verdana"/>
                        </a:rPr>
                        <a:t>IKN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 but wasn't running beyond 3000 TPD.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Design and Concept by Mr. Debasis Bera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39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9.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latin typeface="Verdana"/>
                        </a:rPr>
                        <a:t>Poineer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 Cement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UAE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2010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Detailed Plant Study and proposal for Pyro Process </a:t>
                      </a:r>
                      <a:r>
                        <a:rPr lang="en-US" sz="1100" b="0" i="0" u="none" strike="noStrike" dirty="0" err="1">
                          <a:latin typeface="Verdana"/>
                        </a:rPr>
                        <a:t>upgradation</a:t>
                      </a:r>
                      <a:endParaRPr lang="en-US" sz="1100" b="0" i="0" u="none" strike="noStrike" dirty="0">
                        <a:latin typeface="Verdana"/>
                      </a:endParaRP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86402" marR="86402" marT="43201" marB="4320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812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369" y="270007"/>
            <a:ext cx="4491121" cy="110853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References</a:t>
            </a:r>
            <a:endParaRPr lang="en-IN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76656" y="1944052"/>
          <a:ext cx="9057993" cy="3174316"/>
        </p:xfrm>
        <a:graphic>
          <a:graphicData uri="http://schemas.openxmlformats.org/drawingml/2006/table">
            <a:tbl>
              <a:tblPr/>
              <a:tblGrid>
                <a:gridCol w="480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3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65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737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77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303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latin typeface="Verdana"/>
                        </a:rPr>
                        <a:t>PLANT OPERATION &amp; MAINTENANCE</a:t>
                      </a:r>
                    </a:p>
                  </a:txBody>
                  <a:tcPr marL="6230" marR="6230" marT="6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Sl. No.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PLANT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COMPANY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COUNTRY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YEAR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Verdana"/>
                        </a:rPr>
                        <a:t>PROJECTS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atin typeface="Verdana"/>
                        </a:rPr>
                        <a:t>Remarks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60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1.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latin typeface="Verdana"/>
                        </a:rPr>
                        <a:t>Arghakhanchi Cement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Nepal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2012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latin typeface="Verdana"/>
                        </a:rPr>
                        <a:t>Operation &amp; Maintenance of Plant.</a:t>
                      </a:r>
                      <a:br>
                        <a:rPr lang="en-US" sz="1100" b="0" i="0" u="none" strike="noStrike">
                          <a:latin typeface="Verdana"/>
                        </a:rPr>
                      </a:br>
                      <a:r>
                        <a:rPr lang="en-US" sz="1100" b="0" i="0" u="none" strike="noStrike">
                          <a:latin typeface="Verdana"/>
                        </a:rPr>
                        <a:t>Plant was unoptimized and was not able to utilize more than 66% of designed 600 TPD capacity. After deputation of BQB personnel and taking care of design defects the same plant is running at a level of &gt;700 TPD. 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Plant running successfully.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32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2.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latin typeface="Verdana"/>
                        </a:rPr>
                        <a:t>Pawan Cement Co. (P) Ltd.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Maharaja Cement Ltd.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INDIA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2012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latin typeface="Verdana"/>
                        </a:rPr>
                        <a:t>Operation &amp; Maintenance of Plant.</a:t>
                      </a:r>
                      <a:br>
                        <a:rPr lang="en-US" sz="1100" b="0" i="0" u="none" strike="noStrike">
                          <a:latin typeface="Verdana"/>
                        </a:rPr>
                      </a:br>
                      <a:r>
                        <a:rPr lang="en-US" sz="1100" b="0" i="0" u="none" strike="noStrike">
                          <a:latin typeface="Verdana"/>
                        </a:rPr>
                        <a:t>Pawan Cement was in idle state since 1990. It was designed to operate at 500 TPD but was running at 60% efficiency level. Now it is running at designed capacity.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latin typeface="Verdana"/>
                        </a:rPr>
                        <a:t>Plant running successfully.</a:t>
                      </a:r>
                    </a:p>
                  </a:txBody>
                  <a:tcPr marL="86402" marR="86402" marT="43201" marB="432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891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3" descr="C:\Users\BQB\Desktop\Pak PLANT-LAYOUT ISometr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53" y="1591544"/>
            <a:ext cx="9847213" cy="413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Box 8"/>
          <p:cNvSpPr txBox="1">
            <a:spLocks noChangeArrowheads="1"/>
          </p:cNvSpPr>
          <p:nvPr/>
        </p:nvSpPr>
        <p:spPr bwMode="auto">
          <a:xfrm>
            <a:off x="1072595" y="4768549"/>
            <a:ext cx="4298007" cy="9541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 b="1" dirty="0">
                <a:solidFill>
                  <a:schemeClr val="bg1"/>
                </a:solidFill>
              </a:rPr>
              <a:t>PAKLAND CEMENT, PAKISTAN </a:t>
            </a:r>
          </a:p>
          <a:p>
            <a:pPr algn="ctr" eaLnBrk="1" hangingPunct="1">
              <a:defRPr/>
            </a:pPr>
            <a:r>
              <a:rPr lang="en-US" sz="1400" b="1" dirty="0">
                <a:solidFill>
                  <a:schemeClr val="bg1"/>
                </a:solidFill>
              </a:rPr>
              <a:t>YEAR 2005</a:t>
            </a:r>
          </a:p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</a:rPr>
              <a:t>COMPLETE PLANT UPGRADE FROM 1600 TPD TO 3200 TPD (GAS, OIL AND COAL FIRED)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Case Study</a:t>
            </a:r>
            <a:br>
              <a:rPr lang="en-IN" dirty="0"/>
            </a:br>
            <a:r>
              <a:rPr lang="en-IN" sz="2400" dirty="0"/>
              <a:t>A Complete Plant Upgrade</a:t>
            </a:r>
            <a:endParaRPr lang="en-I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Case Study</a:t>
            </a:r>
            <a:br>
              <a:rPr lang="en-US" sz="2800" dirty="0"/>
            </a:br>
            <a:r>
              <a:rPr lang="en-US" sz="2400" dirty="0"/>
              <a:t>Detailed Engineering of Coal Mill VRM</a:t>
            </a:r>
          </a:p>
        </p:txBody>
      </p:sp>
      <p:pic>
        <p:nvPicPr>
          <p:cNvPr id="1026" name="Picture 2" descr="C:\Users\BQB\Desktop\Satna VRM-Mod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894" y="1603379"/>
            <a:ext cx="10189676" cy="422877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128867" y="1728047"/>
            <a:ext cx="3528392" cy="18158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  <a:ea typeface="Verdana" pitchFamily="34" charset="0"/>
                <a:cs typeface="Verdana" pitchFamily="34" charset="0"/>
              </a:rPr>
              <a:t>VRM Coal Mill  (20TPH)</a:t>
            </a:r>
          </a:p>
          <a:p>
            <a:r>
              <a:rPr lang="en-US" sz="1600" b="1" dirty="0" err="1">
                <a:latin typeface="+mj-lt"/>
                <a:ea typeface="Verdana" pitchFamily="34" charset="0"/>
                <a:cs typeface="Verdana" pitchFamily="34" charset="0"/>
              </a:rPr>
              <a:t>Satna</a:t>
            </a:r>
            <a:r>
              <a:rPr lang="en-US" sz="1600" b="1" dirty="0">
                <a:latin typeface="+mj-lt"/>
                <a:ea typeface="Verdana" pitchFamily="34" charset="0"/>
                <a:cs typeface="Verdana" pitchFamily="34" charset="0"/>
              </a:rPr>
              <a:t> Cement Works</a:t>
            </a:r>
          </a:p>
          <a:p>
            <a:r>
              <a:rPr lang="en-US" sz="1600" b="1" dirty="0">
                <a:latin typeface="+mj-lt"/>
                <a:ea typeface="Verdana" pitchFamily="34" charset="0"/>
                <a:cs typeface="Verdana" pitchFamily="34" charset="0"/>
              </a:rPr>
              <a:t>Year- 2010</a:t>
            </a:r>
          </a:p>
          <a:p>
            <a:r>
              <a:rPr lang="en-US" sz="1600" dirty="0">
                <a:latin typeface="+mj-lt"/>
                <a:ea typeface="Verdana" pitchFamily="34" charset="0"/>
                <a:cs typeface="Verdana" pitchFamily="34" charset="0"/>
              </a:rPr>
              <a:t>VRM was purchased from China, rest of the jobs (Engineering/Erection/Installation/Supervision) were done from BQB platform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539981" y="1699546"/>
            <a:ext cx="4950112" cy="4276615"/>
          </a:xfrm>
        </p:spPr>
        <p:txBody>
          <a:bodyPr/>
          <a:lstStyle/>
          <a:p>
            <a:pPr eaLnBrk="1" hangingPunct="1"/>
            <a:r>
              <a:rPr lang="en-IN" sz="1800" dirty="0">
                <a:latin typeface="Calibri" pitchFamily="34" charset="0"/>
              </a:rPr>
              <a:t>Turn Key Projects</a:t>
            </a:r>
          </a:p>
          <a:p>
            <a:pPr eaLnBrk="1" hangingPunct="1"/>
            <a:r>
              <a:rPr lang="en-IN" sz="1800" dirty="0">
                <a:latin typeface="Calibri" pitchFamily="34" charset="0"/>
              </a:rPr>
              <a:t>Feasibility Studies</a:t>
            </a:r>
          </a:p>
          <a:p>
            <a:pPr eaLnBrk="1" hangingPunct="1"/>
            <a:r>
              <a:rPr lang="en-IN" sz="1800" dirty="0">
                <a:latin typeface="Calibri" pitchFamily="34" charset="0"/>
              </a:rPr>
              <a:t>Plant commissioning</a:t>
            </a:r>
          </a:p>
          <a:p>
            <a:pPr eaLnBrk="1" hangingPunct="1"/>
            <a:r>
              <a:rPr lang="en-IN" sz="1800" dirty="0">
                <a:latin typeface="Calibri" pitchFamily="34" charset="0"/>
              </a:rPr>
              <a:t>Process Engineering</a:t>
            </a:r>
          </a:p>
          <a:p>
            <a:pPr eaLnBrk="1" hangingPunct="1"/>
            <a:r>
              <a:rPr lang="en-IN" sz="1800" dirty="0">
                <a:latin typeface="Calibri" pitchFamily="34" charset="0"/>
              </a:rPr>
              <a:t>Supply of complete cement/lime plant or unit operations</a:t>
            </a:r>
          </a:p>
          <a:p>
            <a:pPr eaLnBrk="1" hangingPunct="1"/>
            <a:r>
              <a:rPr lang="en-IN" sz="1800" dirty="0">
                <a:latin typeface="Calibri" pitchFamily="34" charset="0"/>
              </a:rPr>
              <a:t>Operation and Maintenance Contracts for  Cement Plant </a:t>
            </a:r>
            <a:endParaRPr lang="en-IN" sz="1800" dirty="0"/>
          </a:p>
          <a:p>
            <a:pPr eaLnBrk="1" hangingPunct="1"/>
            <a:r>
              <a:rPr lang="en-US" sz="1800" dirty="0"/>
              <a:t>NOx and </a:t>
            </a:r>
            <a:r>
              <a:rPr lang="en-US" sz="1800" dirty="0" err="1"/>
              <a:t>SOx</a:t>
            </a:r>
            <a:r>
              <a:rPr lang="en-US" sz="1800" dirty="0"/>
              <a:t> reduction-Technical Audit &amp; Equipment Supply</a:t>
            </a:r>
          </a:p>
          <a:p>
            <a:pPr eaLnBrk="1" hangingPunct="1"/>
            <a:r>
              <a:rPr lang="en-IN" sz="1800" dirty="0"/>
              <a:t>Engineering Consultancy Services for cement and power generation plants</a:t>
            </a:r>
          </a:p>
          <a:p>
            <a:pPr eaLnBrk="1" hangingPunct="1"/>
            <a:endParaRPr lang="en-IN" sz="1800" dirty="0"/>
          </a:p>
          <a:p>
            <a:pPr eaLnBrk="1" hangingPunct="1"/>
            <a:endParaRPr lang="en-IN" sz="1800" dirty="0"/>
          </a:p>
        </p:txBody>
      </p:sp>
      <p:sp>
        <p:nvSpPr>
          <p:cNvPr id="8198" name="Content Placeholder 2"/>
          <p:cNvSpPr txBox="1">
            <a:spLocks/>
          </p:cNvSpPr>
          <p:nvPr/>
        </p:nvSpPr>
        <p:spPr bwMode="auto">
          <a:xfrm>
            <a:off x="5829479" y="1682441"/>
            <a:ext cx="4500418" cy="427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Complete Plant Restoration</a:t>
            </a:r>
            <a:endParaRPr lang="en-IN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IN" dirty="0">
                <a:latin typeface="Calibri" pitchFamily="34" charset="0"/>
              </a:rPr>
              <a:t>Upgrades and Capacity enhancement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Sourcing of raw material and fuel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IN" dirty="0">
                <a:latin typeface="Calibri" pitchFamily="34" charset="0"/>
              </a:rPr>
              <a:t>Power generation from waste heat 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IN" dirty="0">
                <a:latin typeface="Calibri" pitchFamily="34" charset="0"/>
              </a:rPr>
              <a:t>Trained manpower supply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Supply of Critical &amp; Non Critical Spare parts 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Supply of Grinding Media, Refractory, Consumables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dirty="0"/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IN" dirty="0"/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IN" dirty="0"/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dirty="0"/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IN" dirty="0">
              <a:latin typeface="Calibri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Our Scope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Case Study</a:t>
            </a:r>
            <a:br>
              <a:rPr lang="en-US" sz="2800" dirty="0"/>
            </a:br>
            <a:r>
              <a:rPr lang="en-US" sz="2400" dirty="0"/>
              <a:t>Designing &amp; Engineering for Plant Upgrade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96619" y="1799927"/>
            <a:ext cx="3793623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  <a:ea typeface="Verdana" pitchFamily="34" charset="0"/>
                <a:cs typeface="Verdana" pitchFamily="34" charset="0"/>
              </a:rPr>
              <a:t>PPC South Africa</a:t>
            </a:r>
          </a:p>
          <a:p>
            <a:r>
              <a:rPr lang="en-US" sz="1600" b="1" dirty="0">
                <a:latin typeface="+mj-lt"/>
                <a:ea typeface="Verdana" pitchFamily="34" charset="0"/>
                <a:cs typeface="Verdana" pitchFamily="34" charset="0"/>
              </a:rPr>
              <a:t>Unit: SK8</a:t>
            </a:r>
          </a:p>
          <a:p>
            <a:r>
              <a:rPr lang="en-US" sz="1600" b="1" dirty="0">
                <a:latin typeface="+mj-lt"/>
                <a:ea typeface="Verdana" pitchFamily="34" charset="0"/>
                <a:cs typeface="Verdana" pitchFamily="34" charset="0"/>
              </a:rPr>
              <a:t>Year: 2013</a:t>
            </a:r>
          </a:p>
          <a:p>
            <a:endParaRPr lang="en-US" sz="1600" b="1" dirty="0">
              <a:latin typeface="+mj-lt"/>
              <a:ea typeface="Verdana" pitchFamily="34" charset="0"/>
              <a:cs typeface="Verdana" pitchFamily="34" charset="0"/>
            </a:endParaRPr>
          </a:p>
          <a:p>
            <a:r>
              <a:rPr lang="en-US" sz="1600" b="1" dirty="0">
                <a:latin typeface="+mj-lt"/>
                <a:ea typeface="Verdana" pitchFamily="34" charset="0"/>
                <a:cs typeface="Verdana" pitchFamily="34" charset="0"/>
              </a:rPr>
              <a:t>Design and Engineering for complete plant upgrade from 2200 TPD to 5000 TPD.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11" y="1393445"/>
            <a:ext cx="3846903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7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29" y="1382699"/>
            <a:ext cx="6643734" cy="4786346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RECENT INNOVATION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043749" y="1882765"/>
            <a:ext cx="3571900" cy="3857652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/>
              <a:t>      </a:t>
            </a:r>
            <a:r>
              <a:rPr lang="en-US" sz="2800" dirty="0"/>
              <a:t>POWDER  COOLER</a:t>
            </a:r>
          </a:p>
          <a:p>
            <a:pPr>
              <a:buNone/>
            </a:pPr>
            <a:r>
              <a:rPr lang="en-US" sz="2800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Compact and highly efficient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Flexibility of operation and easy maintenance.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Complete design engineering and supply of cement silo, material  handling , packing and bulk loading, complete electrical &amp; instrumentation</a:t>
            </a:r>
          </a:p>
        </p:txBody>
      </p:sp>
      <p:pic>
        <p:nvPicPr>
          <p:cNvPr id="10" name="Picture 5" descr="C:\Users\BQB\Desktop\LOGO\LAF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2113" y="5454664"/>
            <a:ext cx="766980" cy="214315"/>
          </a:xfrm>
          <a:prstGeom prst="rect">
            <a:avLst/>
          </a:prstGeom>
          <a:noFill/>
        </p:spPr>
      </p:pic>
      <p:pic>
        <p:nvPicPr>
          <p:cNvPr id="6" name="Picture 5" descr="C:\Users\BQB\Desktop\LOGO\LAF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2363" y="2808039"/>
            <a:ext cx="766980" cy="21431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139" y="454005"/>
            <a:ext cx="9610882" cy="1389038"/>
          </a:xfrm>
        </p:spPr>
        <p:txBody>
          <a:bodyPr/>
          <a:lstStyle/>
          <a:p>
            <a:r>
              <a:rPr lang="en-US" dirty="0"/>
              <a:t>OUR RECENT INNOVATION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227" y="2015951"/>
            <a:ext cx="8027805" cy="2088232"/>
          </a:xfrm>
        </p:spPr>
        <p:txBody>
          <a:bodyPr/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Client: Gujrat </a:t>
            </a:r>
            <a:r>
              <a:rPr lang="en-US" sz="2800" b="1" dirty="0" err="1">
                <a:solidFill>
                  <a:schemeClr val="tx1"/>
                </a:solidFill>
              </a:rPr>
              <a:t>Sidhee</a:t>
            </a:r>
            <a:r>
              <a:rPr lang="en-US" sz="2800" b="1" dirty="0">
                <a:solidFill>
                  <a:schemeClr val="tx1"/>
                </a:solidFill>
              </a:rPr>
              <a:t> Cement Limited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</a:rPr>
              <a:t>Year: 2014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Lower 2 Stages (in both strings) cyclone modification to correct the temperature and collecting efficiency 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Project was designed and implemented in a record time of 10 days!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Return Dust reduced by 3-4%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Reduction in PH outlet temperature: ≥20 </a:t>
            </a:r>
            <a:r>
              <a:rPr lang="en-US" sz="2800" dirty="0" err="1">
                <a:solidFill>
                  <a:schemeClr val="tx1"/>
                </a:solidFill>
              </a:rPr>
              <a:t>degC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 rot="4190896">
            <a:off x="864171" y="4536231"/>
            <a:ext cx="504056" cy="432048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577" y="454005"/>
            <a:ext cx="9858444" cy="1389038"/>
          </a:xfrm>
        </p:spPr>
        <p:txBody>
          <a:bodyPr/>
          <a:lstStyle/>
          <a:p>
            <a:r>
              <a:rPr lang="en-US" dirty="0"/>
              <a:t>WHATS NEW WITH US !!!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7326" y="2015951"/>
            <a:ext cx="7560945" cy="568654"/>
          </a:xfrm>
        </p:spPr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</a:rPr>
              <a:t>Building Smarter Manufacturing With the Internet of Things (</a:t>
            </a:r>
            <a:r>
              <a:rPr lang="en-US" sz="2800" b="1" dirty="0" err="1">
                <a:solidFill>
                  <a:schemeClr val="tx1"/>
                </a:solidFill>
              </a:rPr>
              <a:t>IoT</a:t>
            </a:r>
            <a:r>
              <a:rPr lang="en-US" sz="28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1487241" y="3096071"/>
            <a:ext cx="756094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</a:rPr>
              <a:t>Advantages: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Better than PLC and PC based controller &amp; management system as these are largely disconnected from IT and Operational system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</a:rPr>
              <a:t>IoT</a:t>
            </a:r>
            <a:r>
              <a:rPr lang="en-US" sz="2400" dirty="0">
                <a:solidFill>
                  <a:schemeClr val="tx1"/>
                </a:solidFill>
              </a:rPr>
              <a:t> would resolve the wiring issues by 80%.</a:t>
            </a: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We have experts with more than 10 years of experience in handling and developing </a:t>
            </a:r>
            <a:r>
              <a:rPr lang="en-US" sz="2400" dirty="0" err="1">
                <a:solidFill>
                  <a:schemeClr val="tx1"/>
                </a:solidFill>
              </a:rPr>
              <a:t>IoT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21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453" y="2168517"/>
            <a:ext cx="9858444" cy="1389038"/>
          </a:xfrm>
          <a:solidFill>
            <a:schemeClr val="bg1"/>
          </a:solidFill>
        </p:spPr>
        <p:txBody>
          <a:bodyPr/>
          <a:lstStyle/>
          <a:p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ALTERNATIVE FUEL</a:t>
            </a:r>
            <a:b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(Utilization of MSW (Municipal Solid Waste) in Cement Plant)</a:t>
            </a:r>
            <a:endParaRPr lang="en-IN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14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Cement production is the second most energy consuming large scale industrial process.</a:t>
            </a:r>
          </a:p>
          <a:p>
            <a:r>
              <a:rPr lang="en-US" dirty="0"/>
              <a:t>Cement industry is an essential key factor in the waste management system for a safe and environmental friendly recycling of waste derived materials.</a:t>
            </a:r>
          </a:p>
          <a:p>
            <a:r>
              <a:rPr lang="en-US" dirty="0"/>
              <a:t>No negative influence on the properties of the cement and its application occurs.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9705" y="287759"/>
            <a:ext cx="9858444" cy="1041049"/>
          </a:xfrm>
        </p:spPr>
        <p:txBody>
          <a:bodyPr/>
          <a:lstStyle/>
          <a:p>
            <a:r>
              <a:rPr lang="en-US" b="1" dirty="0"/>
              <a:t>INTRODUCTION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4755279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2123" y="143743"/>
            <a:ext cx="9858444" cy="1041049"/>
          </a:xfrm>
        </p:spPr>
        <p:txBody>
          <a:bodyPr/>
          <a:lstStyle/>
          <a:p>
            <a:r>
              <a:rPr lang="en-US" b="1" dirty="0"/>
              <a:t>WASTE MATERIAL HANDLING</a:t>
            </a:r>
            <a:endParaRPr lang="en-IN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8107" y="1151855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n-lt"/>
              </a:rPr>
              <a:t>Waste material incineration</a:t>
            </a:r>
            <a:endParaRPr lang="en-IN" sz="2400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4771" y="1079847"/>
            <a:ext cx="4025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n-lt"/>
              </a:rPr>
              <a:t>Co-processing in cement plant</a:t>
            </a:r>
            <a:endParaRPr lang="en-IN" sz="24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4004" y="2822646"/>
            <a:ext cx="412115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Effective method to cater to waste and for power generation.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Incineration is expensive to the public as its having maximum number of unit operations.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Incineration plant should be replaced by recycling concept.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Its impossible to reduce the emission of gases( </a:t>
            </a:r>
            <a:r>
              <a:rPr lang="en-US" sz="2000" dirty="0" err="1">
                <a:solidFill>
                  <a:srgbClr val="FF0000"/>
                </a:solidFill>
                <a:latin typeface="+mn-lt"/>
              </a:rPr>
              <a:t>Dioxine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, Furans and </a:t>
            </a:r>
            <a:r>
              <a:rPr lang="en-US" sz="2000" dirty="0" err="1">
                <a:solidFill>
                  <a:srgbClr val="FF0000"/>
                </a:solidFill>
                <a:latin typeface="+mn-lt"/>
              </a:rPr>
              <a:t>SOx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, NOx) and residue ( Ash disposal, heavy metals)</a:t>
            </a:r>
            <a:endParaRPr lang="en-IN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69414" y="3284310"/>
            <a:ext cx="41211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Cost Efficient for the public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Environmental friendly solution with almost no emission of heavy metals, </a:t>
            </a:r>
            <a:r>
              <a:rPr lang="en-US" sz="2000" dirty="0" err="1">
                <a:latin typeface="+mn-lt"/>
              </a:rPr>
              <a:t>dioxine</a:t>
            </a:r>
            <a:r>
              <a:rPr lang="en-US" sz="2000" dirty="0">
                <a:latin typeface="+mn-lt"/>
              </a:rPr>
              <a:t>, furans, </a:t>
            </a:r>
            <a:r>
              <a:rPr lang="en-US" sz="2000" dirty="0" err="1">
                <a:latin typeface="+mn-lt"/>
              </a:rPr>
              <a:t>SOx</a:t>
            </a:r>
            <a:r>
              <a:rPr lang="en-US" sz="2000" dirty="0">
                <a:latin typeface="+mn-lt"/>
              </a:rPr>
              <a:t>, and NOx.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No influence on product(Clinker).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Saving of imported </a:t>
            </a:r>
            <a:r>
              <a:rPr lang="en-US" sz="2000" dirty="0" err="1">
                <a:latin typeface="+mn-lt"/>
              </a:rPr>
              <a:t>fossile</a:t>
            </a:r>
            <a:r>
              <a:rPr lang="en-US" sz="2000" dirty="0">
                <a:latin typeface="+mn-lt"/>
              </a:rPr>
              <a:t> fuel and reduction of CO2 emissions.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11" y="1595536"/>
            <a:ext cx="1993404" cy="13289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86" y="1492277"/>
            <a:ext cx="2293808" cy="176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642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0107992"/>
              </p:ext>
            </p:extLst>
          </p:nvPr>
        </p:nvGraphicFramePr>
        <p:xfrm>
          <a:off x="463290" y="1112784"/>
          <a:ext cx="9858375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9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3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Waste </a:t>
                      </a:r>
                      <a:r>
                        <a:rPr lang="en-US" sz="1400" dirty="0" err="1"/>
                        <a:t>coprocessing</a:t>
                      </a:r>
                      <a:r>
                        <a:rPr lang="en-US" sz="1400" dirty="0"/>
                        <a:t> in cement plant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Waste  processing in the incineration plant</a:t>
                      </a:r>
                      <a:endParaRPr lang="en-IN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Saving of primary</a:t>
                      </a:r>
                      <a:r>
                        <a:rPr lang="en-US" sz="1400" b="1" baseline="0" dirty="0"/>
                        <a:t> fuels (Coal, Gas, Oil)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100 % substitution of primary</a:t>
                      </a:r>
                    </a:p>
                    <a:p>
                      <a:r>
                        <a:rPr lang="en-I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fuel according to the</a:t>
                      </a:r>
                      <a:r>
                        <a:rPr lang="en-IN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calorific value of the waste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addition of primary fuel (oil or gas) necessary for ignition and complete combustion of the waste</a:t>
                      </a:r>
                      <a:endParaRPr lang="en-IN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 </a:t>
                      </a:r>
                      <a:r>
                        <a:rPr lang="en-IN" sz="14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organical</a:t>
                      </a:r>
                      <a:r>
                        <a:rPr lang="en-IN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compounds of waste (ashes)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Ashes are completely recycled into the product clinker and cement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Ashes have to be processed or in most cases deposed in landfills</a:t>
                      </a:r>
                      <a:endParaRPr lang="en-IN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Heavy metal content of waste and related emissions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Due to the alkalinity of the process complete immobilization</a:t>
                      </a:r>
                      <a:r>
                        <a:rPr lang="en-US" sz="1400" baseline="0" dirty="0"/>
                        <a:t> of heavy metals in the crystal structure of clinker (Except Mercury)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Heavy metals will</a:t>
                      </a:r>
                      <a:r>
                        <a:rPr lang="en-US" sz="1400" baseline="0" dirty="0">
                          <a:solidFill>
                            <a:srgbClr val="FF0000"/>
                          </a:solidFill>
                        </a:rPr>
                        <a:t> be mainly evaporated and extremely expensive and complicated filtering and washing systems have to be installed.</a:t>
                      </a:r>
                      <a:endParaRPr lang="en-IN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Formation of dioxins and </a:t>
                      </a:r>
                      <a:r>
                        <a:rPr lang="en-IN" sz="14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fuarans</a:t>
                      </a:r>
                      <a:r>
                        <a:rPr lang="en-IN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by chlorine and </a:t>
                      </a:r>
                      <a:r>
                        <a:rPr lang="en-IN" sz="14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flourine</a:t>
                      </a:r>
                      <a:r>
                        <a:rPr lang="en-IN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compounds in the waste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Combustion at 1450 °c with</a:t>
                      </a:r>
                    </a:p>
                    <a:p>
                      <a:r>
                        <a:rPr lang="en-IN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Complete cracking of all</a:t>
                      </a:r>
                    </a:p>
                    <a:p>
                      <a:r>
                        <a:rPr lang="en-IN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Oranical</a:t>
                      </a:r>
                      <a:r>
                        <a:rPr lang="en-IN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compounds into the base molecule „methane“. Time window of </a:t>
                      </a:r>
                      <a:r>
                        <a:rPr lang="en-IN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denovosynthesis</a:t>
                      </a:r>
                      <a:r>
                        <a:rPr lang="en-IN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en-IN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dioxine</a:t>
                      </a:r>
                      <a:r>
                        <a:rPr lang="en-IN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neglectable</a:t>
                      </a:r>
                      <a:r>
                        <a:rPr lang="en-IN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combustion at </a:t>
                      </a:r>
                      <a:r>
                        <a:rPr lang="en-IN" sz="1400" b="0" i="0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appr</a:t>
                      </a:r>
                      <a:r>
                        <a:rPr lang="en-IN" sz="14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 850 °c with high retention time for complete combustion. time window for </a:t>
                      </a:r>
                      <a:r>
                        <a:rPr lang="en-IN" sz="1400" b="0" i="0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denovosynthsis</a:t>
                      </a:r>
                      <a:r>
                        <a:rPr lang="en-IN" sz="14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of dioxins and furans high. after burning of waste gas sometimes necessary.</a:t>
                      </a:r>
                      <a:endParaRPr lang="en-IN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Transportation of</a:t>
                      </a:r>
                    </a:p>
                    <a:p>
                      <a:r>
                        <a:rPr lang="en-IN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Waste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Cement plants are located at the source of limestone. Transportation is necessary</a:t>
                      </a:r>
                      <a:endParaRPr lang="en-IN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waste incineration plants are installed at the source of the waste.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9705" y="71735"/>
            <a:ext cx="9858444" cy="1041049"/>
          </a:xfrm>
        </p:spPr>
        <p:txBody>
          <a:bodyPr/>
          <a:lstStyle/>
          <a:p>
            <a:r>
              <a:rPr lang="en-US" b="1" dirty="0"/>
              <a:t>COMPARISON OF WASTE PROCESSING IN CEMENT PRODUCTION AND WASTE INCINERATION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4251051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2123" y="143743"/>
            <a:ext cx="9858444" cy="1041049"/>
          </a:xfrm>
        </p:spPr>
        <p:txBody>
          <a:bodyPr/>
          <a:lstStyle/>
          <a:p>
            <a:r>
              <a:rPr lang="en-US" b="1" dirty="0"/>
              <a:t>CLASSIFICATION OF WASTE DERIVED MATERIAL</a:t>
            </a:r>
            <a:endParaRPr lang="en-IN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312443" y="1295871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Waste Derived Material</a:t>
            </a:r>
            <a:endParaRPr lang="en-IN" b="1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8147" y="1970845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Non Re-</a:t>
            </a:r>
            <a:r>
              <a:rPr lang="en-US" dirty="0" err="1">
                <a:latin typeface="+mn-lt"/>
              </a:rPr>
              <a:t>generatable</a:t>
            </a:r>
            <a:r>
              <a:rPr lang="en-US" dirty="0">
                <a:latin typeface="+mn-lt"/>
              </a:rPr>
              <a:t> material</a:t>
            </a:r>
            <a:endParaRPr lang="en-IN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40835" y="1970845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Re-</a:t>
            </a:r>
            <a:r>
              <a:rPr lang="en-US" dirty="0" err="1">
                <a:latin typeface="+mn-lt"/>
              </a:rPr>
              <a:t>generatable</a:t>
            </a:r>
            <a:r>
              <a:rPr lang="en-US" dirty="0">
                <a:latin typeface="+mn-lt"/>
              </a:rPr>
              <a:t> material</a:t>
            </a:r>
            <a:endParaRPr lang="en-IN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3354" y="2375991"/>
            <a:ext cx="37444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+mn-lt"/>
              </a:rPr>
              <a:t>Industrial Waste</a:t>
            </a:r>
          </a:p>
          <a:p>
            <a:r>
              <a:rPr lang="en-US" b="1" dirty="0">
                <a:latin typeface="+mn-lt"/>
              </a:rPr>
              <a:t>Solid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+mn-lt"/>
              </a:rPr>
              <a:t>Electrical Waste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+mn-lt"/>
              </a:rPr>
              <a:t>Waste plastic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+mn-lt"/>
              </a:rPr>
              <a:t>Crating material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+mn-lt"/>
              </a:rPr>
              <a:t>Tire/Tire chips</a:t>
            </a:r>
          </a:p>
          <a:p>
            <a:r>
              <a:rPr lang="en-US" b="1" dirty="0">
                <a:latin typeface="+mn-lt"/>
              </a:rPr>
              <a:t>Liquid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+mn-lt"/>
              </a:rPr>
              <a:t>Used lubricants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+mn-lt"/>
              </a:rPr>
              <a:t>Photo chemical waste</a:t>
            </a:r>
          </a:p>
          <a:p>
            <a:r>
              <a:rPr lang="en-US" u="sng" dirty="0">
                <a:latin typeface="+mn-lt"/>
              </a:rPr>
              <a:t>Municipal waste</a:t>
            </a:r>
          </a:p>
          <a:p>
            <a:r>
              <a:rPr lang="en-US" b="1" dirty="0">
                <a:latin typeface="+mn-lt"/>
              </a:rPr>
              <a:t>Solid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+mn-lt"/>
              </a:rPr>
              <a:t>Plastic waste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+mn-lt"/>
              </a:rPr>
              <a:t>Sewage sludge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+mn-lt"/>
              </a:rPr>
              <a:t>Food rests</a:t>
            </a:r>
            <a:endParaRPr lang="en-IN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73771" y="2340177"/>
            <a:ext cx="37444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+mn-lt"/>
              </a:rPr>
              <a:t>Agricultural Waste</a:t>
            </a:r>
          </a:p>
          <a:p>
            <a:r>
              <a:rPr lang="en-US" b="1" dirty="0">
                <a:latin typeface="+mn-lt"/>
              </a:rPr>
              <a:t>Solid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+mn-lt"/>
              </a:rPr>
              <a:t>Wood chips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+mn-lt"/>
              </a:rPr>
              <a:t>Saw dust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+mn-lt"/>
              </a:rPr>
              <a:t>Agricultural husks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+mn-lt"/>
              </a:rPr>
              <a:t>Raps oil resins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+mn-lt"/>
              </a:rPr>
              <a:t>Animal and bone meal</a:t>
            </a:r>
          </a:p>
          <a:p>
            <a:r>
              <a:rPr lang="en-US" b="1" dirty="0">
                <a:latin typeface="+mn-lt"/>
              </a:rPr>
              <a:t>Liquid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+mn-lt"/>
              </a:rPr>
              <a:t>Sun flower oil rests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+mn-lt"/>
              </a:rPr>
              <a:t>Raps oil</a:t>
            </a:r>
            <a:endParaRPr lang="en-US" u="sng" dirty="0">
              <a:latin typeface="+mn-lt"/>
            </a:endParaRPr>
          </a:p>
          <a:p>
            <a:r>
              <a:rPr lang="en-US" b="1" dirty="0">
                <a:latin typeface="+mn-lt"/>
              </a:rPr>
              <a:t>Gaseous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+mn-lt"/>
              </a:rPr>
              <a:t>Bio gas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+mn-lt"/>
              </a:rPr>
              <a:t>Composition gas</a:t>
            </a:r>
          </a:p>
        </p:txBody>
      </p:sp>
    </p:spTree>
    <p:extLst>
      <p:ext uri="{BB962C8B-B14F-4D97-AF65-F5344CB8AC3E}">
        <p14:creationId xmlns:p14="http://schemas.microsoft.com/office/powerpoint/2010/main" val="5475355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2123" y="143743"/>
            <a:ext cx="9858444" cy="1041049"/>
          </a:xfrm>
        </p:spPr>
        <p:txBody>
          <a:bodyPr/>
          <a:lstStyle/>
          <a:p>
            <a:r>
              <a:rPr lang="en-US" b="1" dirty="0"/>
              <a:t>FLOW SHEET- PREPARATION OF MSW</a:t>
            </a:r>
            <a:endParaRPr lang="en-IN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41" y="1181680"/>
            <a:ext cx="9233808" cy="523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95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Our Team </a:t>
            </a:r>
          </a:p>
        </p:txBody>
      </p:sp>
      <p:pic>
        <p:nvPicPr>
          <p:cNvPr id="9221" name="Diagram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92" r="-7692"/>
          <a:stretch>
            <a:fillRect/>
          </a:stretch>
        </p:blipFill>
        <p:spPr bwMode="auto">
          <a:xfrm>
            <a:off x="0" y="1668451"/>
            <a:ext cx="6543683" cy="428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257931" y="1597013"/>
            <a:ext cx="4071966" cy="278608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/>
            <a:r>
              <a:rPr lang="en-IN" sz="1200" b="1" dirty="0">
                <a:latin typeface="+mj-lt"/>
              </a:rPr>
              <a:t>Director, Technical &amp; Ops </a:t>
            </a:r>
            <a:r>
              <a:rPr lang="en-IN" sz="1200" dirty="0">
                <a:latin typeface="+mj-lt"/>
              </a:rPr>
              <a:t>has</a:t>
            </a:r>
            <a:r>
              <a:rPr lang="en-IN" sz="1200" b="1" dirty="0">
                <a:latin typeface="+mj-lt"/>
              </a:rPr>
              <a:t> </a:t>
            </a:r>
            <a:r>
              <a:rPr lang="en-IN" sz="1200" dirty="0">
                <a:latin typeface="+mj-lt"/>
              </a:rPr>
              <a:t>30+ years of rich experience in the cement industry and design applications. His experience includes leadership roles in several prestigious organizations </a:t>
            </a:r>
          </a:p>
          <a:p>
            <a:pPr lvl="1" eaLnBrk="1" hangingPunct="1"/>
            <a:r>
              <a:rPr lang="en-IN" sz="1100" dirty="0">
                <a:latin typeface="+mj-lt"/>
              </a:rPr>
              <a:t>Senior Consultant | PEG‐SA, Geneva, Switzerland</a:t>
            </a:r>
          </a:p>
          <a:p>
            <a:pPr lvl="1" eaLnBrk="1" hangingPunct="1"/>
            <a:r>
              <a:rPr lang="en-IN" sz="1100" dirty="0">
                <a:latin typeface="+mj-lt"/>
              </a:rPr>
              <a:t>Technical Director (APAC) | ATEC</a:t>
            </a:r>
          </a:p>
          <a:p>
            <a:pPr lvl="1" eaLnBrk="1" hangingPunct="1"/>
            <a:r>
              <a:rPr lang="en-IN" sz="1100" dirty="0">
                <a:latin typeface="+mj-lt"/>
              </a:rPr>
              <a:t>General Manager (Process </a:t>
            </a:r>
            <a:r>
              <a:rPr lang="en-IN" sz="1100" dirty="0" err="1">
                <a:latin typeface="+mj-lt"/>
              </a:rPr>
              <a:t>Engg</a:t>
            </a:r>
            <a:r>
              <a:rPr lang="en-IN" sz="1100" dirty="0">
                <a:latin typeface="+mj-lt"/>
              </a:rPr>
              <a:t>) | </a:t>
            </a:r>
            <a:r>
              <a:rPr lang="en-IN" sz="1100" dirty="0" err="1">
                <a:latin typeface="+mj-lt"/>
              </a:rPr>
              <a:t>Enexco</a:t>
            </a:r>
            <a:r>
              <a:rPr lang="en-IN" sz="1100" dirty="0">
                <a:latin typeface="+mj-lt"/>
              </a:rPr>
              <a:t>, New Delhi, India</a:t>
            </a:r>
          </a:p>
          <a:p>
            <a:pPr lvl="1" eaLnBrk="1" hangingPunct="1"/>
            <a:r>
              <a:rPr lang="en-IN" sz="1100" dirty="0">
                <a:latin typeface="+mj-lt"/>
              </a:rPr>
              <a:t>In charge (Process </a:t>
            </a:r>
            <a:r>
              <a:rPr lang="en-IN" sz="1100" dirty="0" err="1">
                <a:latin typeface="+mj-lt"/>
              </a:rPr>
              <a:t>Engg</a:t>
            </a:r>
            <a:r>
              <a:rPr lang="en-IN" sz="1100" dirty="0">
                <a:latin typeface="+mj-lt"/>
              </a:rPr>
              <a:t>) | </a:t>
            </a:r>
            <a:r>
              <a:rPr lang="en-IN" sz="1100" dirty="0" err="1">
                <a:latin typeface="+mj-lt"/>
              </a:rPr>
              <a:t>Saurashtra</a:t>
            </a:r>
            <a:r>
              <a:rPr lang="en-IN" sz="1100" dirty="0">
                <a:latin typeface="+mj-lt"/>
              </a:rPr>
              <a:t> Cement, </a:t>
            </a:r>
            <a:r>
              <a:rPr lang="en-IN" sz="1100" dirty="0" err="1">
                <a:latin typeface="+mj-lt"/>
              </a:rPr>
              <a:t>Porbandar</a:t>
            </a:r>
            <a:r>
              <a:rPr lang="en-IN" sz="1100" dirty="0">
                <a:latin typeface="+mj-lt"/>
              </a:rPr>
              <a:t>, India</a:t>
            </a:r>
          </a:p>
          <a:p>
            <a:pPr lvl="1" eaLnBrk="1" hangingPunct="1"/>
            <a:r>
              <a:rPr lang="en-IN" sz="1100" dirty="0">
                <a:latin typeface="+mj-lt"/>
              </a:rPr>
              <a:t>Earliest stint at Andhra Cement</a:t>
            </a:r>
          </a:p>
          <a:p>
            <a:pPr eaLnBrk="1" hangingPunct="1"/>
            <a:r>
              <a:rPr lang="en-IN" sz="1200" dirty="0">
                <a:latin typeface="+mj-lt"/>
              </a:rPr>
              <a:t>Projects designed and concluded  demonstrates innovation and remarkable results. They continue to remain industry benchmarks till date.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257931" y="4454533"/>
            <a:ext cx="4071966" cy="15001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IN" sz="1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extended</a:t>
            </a:r>
            <a:r>
              <a: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IN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bqb</a:t>
            </a:r>
            <a:r>
              <a: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team comprises of the following experts</a:t>
            </a:r>
          </a:p>
          <a:p>
            <a:pPr marL="228600" indent="-22860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indent="-22860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Process and Quality</a:t>
            </a:r>
          </a:p>
          <a:p>
            <a:pPr marL="228600" indent="-22860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Operations</a:t>
            </a:r>
          </a:p>
          <a:p>
            <a:pPr marL="228600" indent="-22860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</a:t>
            </a:r>
          </a:p>
          <a:p>
            <a:pPr marL="228600" indent="-22860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Mechanical</a:t>
            </a:r>
          </a:p>
          <a:p>
            <a:pPr marL="228600" indent="-22860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IN" sz="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58254" y="4883161"/>
            <a:ext cx="1628767" cy="9417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28600" indent="-22860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IN" sz="1200" dirty="0">
                <a:latin typeface="+mn-lt"/>
                <a:cs typeface="+mn-cs"/>
              </a:rPr>
              <a:t>Instrumentation</a:t>
            </a:r>
          </a:p>
          <a:p>
            <a:pPr marL="228600" indent="-22860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IN" sz="1200" dirty="0">
                <a:latin typeface="+mn-lt"/>
                <a:cs typeface="+mn-cs"/>
              </a:rPr>
              <a:t>Electrical</a:t>
            </a:r>
          </a:p>
          <a:p>
            <a:pPr marL="228600" indent="-22860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IN" sz="1200" dirty="0">
                <a:latin typeface="+mn-lt"/>
                <a:cs typeface="+mn-cs"/>
              </a:rPr>
              <a:t>Projects</a:t>
            </a:r>
          </a:p>
          <a:p>
            <a:pPr marL="228600" indent="-22860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IN" sz="1200" dirty="0">
                <a:latin typeface="+mn-lt"/>
                <a:cs typeface="+mn-cs"/>
              </a:rPr>
              <a:t>Management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4131" y="153374"/>
            <a:ext cx="9217024" cy="926473"/>
          </a:xfrm>
        </p:spPr>
        <p:txBody>
          <a:bodyPr/>
          <a:lstStyle/>
          <a:p>
            <a:r>
              <a:rPr lang="en-US" b="1" dirty="0"/>
              <a:t>COPROCESSING OF RDF IN CLINKER MANUFACTURING PROCESS </a:t>
            </a:r>
            <a:endParaRPr lang="en-IN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95" y="1079847"/>
            <a:ext cx="8064896" cy="508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409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2123" y="143743"/>
            <a:ext cx="9858444" cy="1041049"/>
          </a:xfrm>
        </p:spPr>
        <p:txBody>
          <a:bodyPr/>
          <a:lstStyle/>
          <a:p>
            <a:r>
              <a:rPr lang="en-US" b="1" dirty="0"/>
              <a:t>SCOPE OF BQB</a:t>
            </a:r>
            <a:br>
              <a:rPr lang="en-US" b="1" dirty="0"/>
            </a:br>
            <a:r>
              <a:rPr lang="en-US" b="1" dirty="0"/>
              <a:t>(In association with Leading European companies)</a:t>
            </a:r>
            <a:endParaRPr lang="en-IN" b="1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71454" y="1596062"/>
            <a:ext cx="9858444" cy="4276616"/>
          </a:xfrm>
        </p:spPr>
        <p:txBody>
          <a:bodyPr/>
          <a:lstStyle/>
          <a:p>
            <a:r>
              <a:rPr lang="en-US" dirty="0"/>
              <a:t>Techno-commercial feasibility study the current  operation philosophy and assessing the bottlenecks.</a:t>
            </a:r>
          </a:p>
          <a:p>
            <a:r>
              <a:rPr lang="en-US" dirty="0"/>
              <a:t>Cooperating with local waste management systems, industrial and communities</a:t>
            </a:r>
          </a:p>
          <a:p>
            <a:r>
              <a:rPr lang="en-US" dirty="0"/>
              <a:t>Design and installation of Preparation, Handling, Dosing and Feeding technology</a:t>
            </a:r>
          </a:p>
          <a:p>
            <a:r>
              <a:rPr lang="en-US" dirty="0"/>
              <a:t>Suggestion to improve the combustion in </a:t>
            </a:r>
            <a:r>
              <a:rPr lang="en-US" dirty="0" err="1"/>
              <a:t>calciner</a:t>
            </a:r>
            <a:r>
              <a:rPr lang="en-US" dirty="0"/>
              <a:t>.</a:t>
            </a:r>
          </a:p>
          <a:p>
            <a:r>
              <a:rPr lang="en-US" dirty="0"/>
              <a:t>Suggestion to control the emissions like heavy metals, </a:t>
            </a:r>
            <a:r>
              <a:rPr lang="en-US" dirty="0" err="1"/>
              <a:t>Dioxine</a:t>
            </a:r>
            <a:r>
              <a:rPr lang="en-US" dirty="0"/>
              <a:t> furans, </a:t>
            </a:r>
            <a:r>
              <a:rPr lang="en-US" dirty="0" err="1"/>
              <a:t>SOx</a:t>
            </a:r>
            <a:r>
              <a:rPr lang="en-US" dirty="0"/>
              <a:t>, NOx and CO2.</a:t>
            </a:r>
          </a:p>
        </p:txBody>
      </p:sp>
    </p:spTree>
    <p:extLst>
      <p:ext uri="{BB962C8B-B14F-4D97-AF65-F5344CB8AC3E}">
        <p14:creationId xmlns:p14="http://schemas.microsoft.com/office/powerpoint/2010/main" val="12165345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539982" y="1512041"/>
            <a:ext cx="5941524" cy="4276616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/>
          </a:p>
          <a:p>
            <a:pPr eaLnBrk="1" hangingPunct="1"/>
            <a:endParaRPr lang="en-IN"/>
          </a:p>
        </p:txBody>
      </p:sp>
      <p:pic>
        <p:nvPicPr>
          <p:cNvPr id="33798" name="Picture 6" descr="Boldrocchi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65" y="1755048"/>
            <a:ext cx="3859734" cy="69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 descr="IKN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34" y="1990904"/>
            <a:ext cx="1446315" cy="115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8" descr="Cemprotec-logo.jpg"/>
          <p:cNvPicPr>
            <a:picLocks noChangeAspect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26" y="2743575"/>
            <a:ext cx="2486342" cy="68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627" y="5011636"/>
            <a:ext cx="3375313" cy="116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1" descr="Satarem-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26" y="4104111"/>
            <a:ext cx="3319752" cy="53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3" name="TextBox 2"/>
          <p:cNvSpPr txBox="1">
            <a:spLocks noChangeArrowheads="1"/>
          </p:cNvSpPr>
          <p:nvPr/>
        </p:nvSpPr>
        <p:spPr bwMode="auto">
          <a:xfrm>
            <a:off x="7246374" y="1990904"/>
            <a:ext cx="3472544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IN" sz="3200" b="1" dirty="0"/>
              <a:t>EURO KILNS</a:t>
            </a:r>
          </a:p>
          <a:p>
            <a:pPr eaLnBrk="1" hangingPunct="1"/>
            <a:r>
              <a:rPr lang="en-IN" sz="1400" b="1" dirty="0"/>
              <a:t>ALL KIND OF KILN MECH. WORKS</a:t>
            </a:r>
            <a:endParaRPr lang="en-IN" sz="2400" b="1" dirty="0"/>
          </a:p>
        </p:txBody>
      </p:sp>
      <p:sp>
        <p:nvSpPr>
          <p:cNvPr id="33804" name="AutoShape 14" descr="data:image/jpeg;base64,/9j/4AAQSkZJRgABAQAAAQABAAD/2wCEAAkGBhQQERUQEhQUFRUWGSEXFxYYGRobHhgYGhwdGBgXHBodHSYkHRsjHiAZHy8gIycrLy0sHx8xNTAqNSctLCwBCQoKDQsNGQ8OGSwkHiQ1LCw1LDQsLC8sNjUxLCwsNCwtNC81NS80NTUtLS4tNDQsLC00NjU1Li8sLC8sLywsLP/AABEIAFsAWAMBIgACEQEDEQH/xAAcAAACAgMBAQAAAAAAAAAAAAAGBwAIAQQFAwL/xAA7EAACAQIDBgMFBgQHAQAAAAABAgMEEQASIQUGBzFBURMiYRRxgZGhIzJCUmJyQ4KSsTOissHC0fAW/8QAGwEAAQUBAQAAAAAAAAAAAAAAAwECBAUGAAf/xAAtEQABAwMDAgMIAwAAAAAAAAABAAIDBAUREiExQVFxgfAGEyIyYZHB0aGy8f/aAAwDAQACEQMRAD8AeGMHEJwI7/cQodmR20edh5Ir/wCd+y/U9MFhhkneI4xklISBytzfHfeDZkYeU5nb7ka/ebufQDucdykqllRZEIKuoZT3BFwcVN2ztqWrmaoncvI3M9AOigdFHQDDs4IbzePSNSOfPTny+sTar8jcfLF/cLEaKkbLnLs79t+3ghMk1OwuBx+2eVlpqlbjOrRsR3Q5l+Nmb5YVC1LDkzD4n/vD744xRvs7V0DpIrqpYBiNUawOp0OK/wCNR7OyiSgAd0JCDMMPR9wehefacd3crErSkZmtoMouL9yMWIwm+AFEo9pmJXMcsai4zZRdnNudiSmvocHvELewbOonlB+1byRD9ZHO3ZRdvhjK3vVU3IxRjs0evNGj2Zkro7P3qpp6ialjkBlgNnX+5X8wB0NuRx1wcVEodqywzCoidllDZg99cx53731vfniw/DviPHtOPI9kqUHnj/MPzp3Hccx8sNulkkoWiRm7ev0P6SslDtka4mMBsTGeyiqMMITiPwwqopJKyNnqo2OZydZE/cPxKB1HIdBhl7Y4m01HWmiqMyeVW8W11BbXKwGo0trY4KaSrSVBJG6ujahlIIPqCMWlHUVNteJmt2PcbEJjg1+yqCcH/DHcuumf2mCRqWIqUM9tWU81RTz5DzcgRzvgr2ruRS7Q2yY4ogkcAD1jLoskjG6RgDQEj7xHS/bDXp6dUVURQqqLADQADkBjRXK/64GxxtwXDJzvj1ygsi3yULbO4X0MRzvEaiQ6tLOTIzHub6fTHa/+cpbW9mp7dvCjt/px0zgIr9hTNWTymNnRnQpYIwyqiKfvSKV8wbQD164yPvZJT8Tz91IwFubT4Z0ExzCEQuNRJAfCZT3GXT6YV3FLdHaESpJNM9XTxAqslvNGCf4gHU6DP1sL2w+1xiWFWUqwBBFiDqCDoQR1GJlHcpqWVrz8WO+/2PRNcwOGFTvDG4a8NqmokjrGZ6aJSGRxo72/J2X9RGo5A4IBuBS0O2YxNHnpqi/s4J8qTDXw3HUW+7f07YZu2du09HH4lRIkS9M3W3RV5k+gxpLnfXSsEVK35xzjv0H5QWRgbldJcTAPurxTi2jXGlhRggjLCR9C7KRoF6CxJ17chjGMZPBLA7TIMHnCkAg8JP8AFSr8Ta1SfysE/pUDHJ3f3qqaF89PKya3ZOaN+5Doffa+PPeSs8asqJQb55nYe4ubfS2NUbOlyl/DkygXLZWsB3va2PV4IoRSMilxjA2OOygknVkKyPDKgMdAk0mstSTUSN3MhuPktsFt8CW0qSQ7Opkpw5y+BcJe5jAXNoGUkW6Bhj1FNMdn1CRrIszK4QWZGzEWUjNK5Hvzj4Y8snPvJC49SVOHCKDgH2pu7VO1VKjEXlBjALiTwwkYPhP4uRDcNYMlr3vzvjpbC2ZPDUyeISYzGMhQvkzBvNmWR3YSa6WNit+oxq0VFIGXxYql6kSktKsloyuc2IObL4eSwyZb6W564a34DsUqLoTp1+OPq+Bfa9K5qWaVKiWHwwIlha2SQFvEzAOpzMCmVtQMpHl6+dZs6seipo87CoEiGRw2qhczDMRbOB5A35tdNcMDAeq5ffEjZftGz5SptJD9vGw5q8XnuPWwIxWzaW1JalzLPI0jn8TEk97C/Ia8hpiyOzIamSWomqVdElgUCJmBEZDSgrYEjMVysSO4HTCD2fuDXVEKTw0zvG4urKV1todM1+eNj7OTRQteJnAYIwTjrnbPko0wJOy2uF9f4O1aZr2DN4Z/nBX+9sZx50u5u0aeWOb2OovG6uLITqrBhyv2xjD71RsrpxLE9vGPmC6N2kYIVlKbYsERvHDEh7qir/YY5G/9XCtBPHPKkYkjZFzHmxBygDmTe3LAjxQ4mVNBL7LBEELKGWdrNcHQ5F5XB083ywldo7UlqHMs0jyOebMST7h2HoMV1ssc9Xpne7DeR1Ke+QN2VmeH20xU7NppL6iMI37kGQ3+X1wR5cI7ghvgIZG2fK1llOaEnkJOTJ/MLW9R64eIxVXOjdSVT4zxyPAp7Ham5Xyy4Da6nnJqM61RnzN7M0TERhSPsuuUW/FnB1vzGDRsAU77QAqolWY+M8pil0vAFJFl62dApT9RPfEOIZ7JxRtSI3hoJLZ8oz5eWawzEel72x7BMamxc/s8Xi38Tw0z3558ozX9b3xunAilXC302mKWgqZibZYmA/cwyr9SMAO4HFehp6SGkl8SIxqFLFcyk8ybrcjU9RjQ45b4ByuzomvlOeYj81vJH7xcsR+3CixtLTZI6mizPkZORj14qNJIQ7ZW02XvBT1QzQTRS9fIwJHvHMfEYmEfwT3a9orTVMPJTi4PeRtFHwGZvl3xMZu50kdFUGFjtWPWEZji4ZTX4i7mjaVIUAtNH54W/V1S/Zhp77Hpis80RRirAhlJBB5gg2IPuOLhnC63n4SR1m0Uq7hYm1qEGhdl+7l7ZuTH07nFtY7wKIOim+XkfQ9vNDkj1bhA/DbhYa6JqqcvHGQRDl0Yt0lH6VPLufdhgbP3yk2ey0e1vKeUVYL+HMByzn8D2539+mDmGJUUIoCqosABYADQADtivXF3fD22sMMZvDT3Vbcmfk7/APEHsD3x0D5b5Vlsg+H+vh63SkCNuysLDOrqHVgykXDAggg9QRj0vipWyt46ilP2E8sXojED105fTDo3Y2VtWspIqk7TaPxVzZfBRiBcgebTprgFwsbqEanyDSfH8ZStl1dEypplQFmIVRqSTYAepOF3vBxPSaZNn7OkRp5Wye0Mfs479VP427dL258sLDialRBWNSzVU1SFVWu5sLsL/cuQLdMCKSlSGBIINwRzBHI+/Frb/Z1kkQmc/ORkbbefUob5SDhWTXhpTGiNFIC5Yl3nP+IZiNZcx5H05W0N9cIje7dCbZs/gSi4OscgByyL3HqOo5j4g4fnDfe8bSo1dj9tHZJh+oDR/cw199+2O9tLYsVSqrMiuFYOt+jKbqR/7XFVR3Sptk72S7jJyPr3CIWNeMhcThvuz7BQRxMLSP8AaS/vbW3wFl+GJgpAxMUssrppHSO5JyiAYGFnGLYziYElXN3hpJZaaWKndY5XUqsjXIUnS+nW17HocVy3h4b11FdpIWZB/Ej8627m2q/EDFn7YwcWtuustuJ0AEHn/Ux7A9U5OLYbqUnhUVNFa2WFAfflF/rgd4hbnUctNLUNTx+Kqkh1uhv6lSL/ABwbRqALDkNB7uWJt4urbjFHpaRjOf4TI2aCVX3jnFbad/zQofqw/wBsDu7u4VZX2MELZD/Ebyp/Uef8t8WKq92Kaoq/aJoUkkRAqs4vYXJ+6dOZOtsdtRpg8ftC+mpWQRN3A5P6XGIFxJQDw54ZNst2meoLu65WRBaO17i99WIPI6czhgYlsTGcnnkqZDJKckooAaMBTExMTAUq/9k="/>
          <p:cNvSpPr>
            <a:spLocks noChangeAspect="1" noChangeArrowheads="1"/>
          </p:cNvSpPr>
          <p:nvPr/>
        </p:nvSpPr>
        <p:spPr bwMode="auto">
          <a:xfrm>
            <a:off x="184045" y="-136504"/>
            <a:ext cx="359409" cy="28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3805" name="AutoShape 16" descr="http://www.ercomgroup.org/ERCOM%20LOGO.jpg"/>
          <p:cNvSpPr>
            <a:spLocks noChangeAspect="1" noChangeArrowheads="1"/>
          </p:cNvSpPr>
          <p:nvPr/>
        </p:nvSpPr>
        <p:spPr bwMode="auto">
          <a:xfrm>
            <a:off x="364618" y="7501"/>
            <a:ext cx="359409" cy="28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33806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698" y="5011636"/>
            <a:ext cx="1237962" cy="102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Our Associates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183" y="3517945"/>
            <a:ext cx="4064000" cy="1003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43023" y="2525707"/>
            <a:ext cx="7560945" cy="1656045"/>
          </a:xfrm>
        </p:spPr>
        <p:txBody>
          <a:bodyPr/>
          <a:lstStyle/>
          <a:p>
            <a:r>
              <a:rPr lang="en-IN" sz="5400" b="1" dirty="0"/>
              <a:t>THANK YOU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Company We have worked with</a:t>
            </a:r>
          </a:p>
        </p:txBody>
      </p:sp>
      <p:pic>
        <p:nvPicPr>
          <p:cNvPr id="23553" name="Picture 1" descr="C:\Users\BQB\Desktop\LOGO\ADITYA BIR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211" y="3168086"/>
            <a:ext cx="2333549" cy="1153970"/>
          </a:xfrm>
          <a:prstGeom prst="rect">
            <a:avLst/>
          </a:prstGeom>
          <a:noFill/>
        </p:spPr>
      </p:pic>
      <p:pic>
        <p:nvPicPr>
          <p:cNvPr id="23554" name="Picture 2" descr="C:\Users\BQB\Desktop\LOGO\BIR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013" y="1584043"/>
            <a:ext cx="2653934" cy="1512041"/>
          </a:xfrm>
          <a:prstGeom prst="rect">
            <a:avLst/>
          </a:prstGeom>
          <a:noFill/>
        </p:spPr>
      </p:pic>
      <p:pic>
        <p:nvPicPr>
          <p:cNvPr id="23555" name="Picture 3" descr="C:\Users\BQB\Desktop\LOGO\green islan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00537" y="1704403"/>
            <a:ext cx="1333456" cy="1017064"/>
          </a:xfrm>
          <a:prstGeom prst="rect">
            <a:avLst/>
          </a:prstGeom>
          <a:noFill/>
        </p:spPr>
      </p:pic>
      <p:pic>
        <p:nvPicPr>
          <p:cNvPr id="23556" name="Picture 4" descr="C:\Users\BQB\Desktop\LOGO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17427" y="1824760"/>
            <a:ext cx="3416984" cy="901620"/>
          </a:xfrm>
          <a:prstGeom prst="rect">
            <a:avLst/>
          </a:prstGeom>
          <a:noFill/>
        </p:spPr>
      </p:pic>
      <p:pic>
        <p:nvPicPr>
          <p:cNvPr id="23557" name="Picture 5" descr="C:\Users\BQB\Desktop\LOGO\LAFARG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0791" y="3168086"/>
            <a:ext cx="3000278" cy="1080029"/>
          </a:xfrm>
          <a:prstGeom prst="rect">
            <a:avLst/>
          </a:prstGeom>
          <a:noFill/>
        </p:spPr>
      </p:pic>
      <p:pic>
        <p:nvPicPr>
          <p:cNvPr id="23558" name="Picture 6" descr="C:\Users\BQB\Desktop\LOGO\mehta_group_logo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6894" y="4896132"/>
            <a:ext cx="2656496" cy="720019"/>
          </a:xfrm>
          <a:prstGeom prst="rect">
            <a:avLst/>
          </a:prstGeom>
          <a:noFill/>
        </p:spPr>
      </p:pic>
      <p:pic>
        <p:nvPicPr>
          <p:cNvPr id="14" name="Picture 7" descr="IKN LOGO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18" y="3384092"/>
            <a:ext cx="1446315" cy="115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BQB\Desktop\LOGO\holcim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11472" y="4646813"/>
            <a:ext cx="2563606" cy="101400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00411" y="2740021"/>
            <a:ext cx="2605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Green Island Cement</a:t>
            </a:r>
          </a:p>
        </p:txBody>
      </p:sp>
      <p:pic>
        <p:nvPicPr>
          <p:cNvPr id="13" name="Picture 5" descr="E:\SHASHANK\Banner, Brochure, Website\PPC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17468" y="4854151"/>
            <a:ext cx="2133601" cy="762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453" y="2168517"/>
            <a:ext cx="9858444" cy="1389038"/>
          </a:xfrm>
          <a:solidFill>
            <a:schemeClr val="bg1"/>
          </a:solidFill>
        </p:spPr>
        <p:txBody>
          <a:bodyPr/>
          <a:lstStyle/>
          <a:p>
            <a:r>
              <a:rPr lang="en-IN" sz="4400" b="1" dirty="0">
                <a:solidFill>
                  <a:schemeClr val="accent5">
                    <a:lumMod val="50000"/>
                  </a:schemeClr>
                </a:solidFill>
              </a:rPr>
              <a:t>Some Of The Work We Do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Pyro</a:t>
            </a:r>
            <a:r>
              <a:rPr lang="en-IN" dirty="0"/>
              <a:t> Modification</a:t>
            </a:r>
          </a:p>
        </p:txBody>
      </p:sp>
      <p:sp>
        <p:nvSpPr>
          <p:cNvPr id="14341" name="TextBox 9"/>
          <p:cNvSpPr txBox="1">
            <a:spLocks noChangeArrowheads="1"/>
          </p:cNvSpPr>
          <p:nvPr/>
        </p:nvSpPr>
        <p:spPr bwMode="auto">
          <a:xfrm>
            <a:off x="4382351" y="1890051"/>
            <a:ext cx="58790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tx2"/>
              </a:buClr>
            </a:pPr>
            <a:r>
              <a:rPr lang="en-US" sz="2000" b="1">
                <a:latin typeface="Calibri" pitchFamily="34" charset="0"/>
              </a:rPr>
              <a:t>LOW PRESSURE  tailor made cyclones with vanes </a:t>
            </a:r>
            <a:endParaRPr lang="en-IN" sz="2000" b="1">
              <a:latin typeface="Calibri" pitchFamily="34" charset="0"/>
            </a:endParaRPr>
          </a:p>
        </p:txBody>
      </p:sp>
      <p:sp>
        <p:nvSpPr>
          <p:cNvPr id="13321" name="TextBox 10"/>
          <p:cNvSpPr txBox="1">
            <a:spLocks noChangeArrowheads="1"/>
          </p:cNvSpPr>
          <p:nvPr/>
        </p:nvSpPr>
        <p:spPr bwMode="auto">
          <a:xfrm>
            <a:off x="4410132" y="2520068"/>
            <a:ext cx="5401543" cy="20313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IN" b="1" dirty="0">
                <a:latin typeface="Calibri" pitchFamily="34" charset="0"/>
              </a:rPr>
              <a:t>Highlights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IN" dirty="0">
                <a:latin typeface="Calibri" pitchFamily="34" charset="0"/>
              </a:rPr>
              <a:t>Special design features offer maximum separation efficiency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IN" dirty="0">
                <a:latin typeface="Calibri" pitchFamily="34" charset="0"/>
              </a:rPr>
              <a:t>Customised solutions pressure loss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IN" dirty="0">
                <a:latin typeface="Calibri" pitchFamily="34" charset="0"/>
              </a:rPr>
              <a:t>Energy savings with improved </a:t>
            </a:r>
            <a:r>
              <a:rPr lang="en-IN" dirty="0" err="1">
                <a:latin typeface="Calibri" pitchFamily="34" charset="0"/>
              </a:rPr>
              <a:t>GV</a:t>
            </a:r>
            <a:r>
              <a:rPr lang="en-IN" dirty="0">
                <a:latin typeface="Calibri" pitchFamily="34" charset="0"/>
              </a:rPr>
              <a:t> guide vanes design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IN" dirty="0">
                <a:latin typeface="Calibri" pitchFamily="34" charset="0"/>
              </a:rPr>
              <a:t>Optimised utilisation of the inventory of plant and buildings</a:t>
            </a:r>
          </a:p>
        </p:txBody>
      </p:sp>
      <p:pic>
        <p:nvPicPr>
          <p:cNvPr id="14344" name="Picture 9" descr="C:\Users\BQB\Desktop\GSCL-Mod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44" y="1584043"/>
            <a:ext cx="1750162" cy="4032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Box 10"/>
          <p:cNvSpPr txBox="1">
            <a:spLocks noChangeArrowheads="1"/>
          </p:cNvSpPr>
          <p:nvPr/>
        </p:nvSpPr>
        <p:spPr bwMode="auto">
          <a:xfrm>
            <a:off x="4471981" y="4740285"/>
            <a:ext cx="5087278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b="1" dirty="0">
                <a:latin typeface="+mn-lt"/>
              </a:rPr>
              <a:t>Gujarat Siddhi Cement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Top two stages in both strings and </a:t>
            </a:r>
            <a:r>
              <a:rPr lang="en-US" sz="1600" dirty="0" err="1">
                <a:latin typeface="+mn-lt"/>
              </a:rPr>
              <a:t>calciner</a:t>
            </a:r>
            <a:endParaRPr lang="en-US" sz="1600" dirty="0">
              <a:latin typeface="+mn-lt"/>
            </a:endParaRP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Pressure drop reduced from 750 to 450mmwg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Production increased from 3800 </a:t>
            </a:r>
            <a:r>
              <a:rPr lang="en-US" sz="1600" dirty="0" err="1">
                <a:latin typeface="+mn-lt"/>
              </a:rPr>
              <a:t>tpd</a:t>
            </a:r>
            <a:r>
              <a:rPr lang="en-US" sz="1600" dirty="0">
                <a:latin typeface="+mn-lt"/>
              </a:rPr>
              <a:t> to 4200 </a:t>
            </a:r>
            <a:r>
              <a:rPr lang="en-US" sz="1600" dirty="0" err="1">
                <a:latin typeface="+mn-lt"/>
              </a:rPr>
              <a:t>tpd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4151428" y="2088057"/>
            <a:ext cx="539980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IN" b="1">
                <a:latin typeface="Calibri" pitchFamily="34" charset="0"/>
              </a:rPr>
              <a:t>Applications</a:t>
            </a:r>
          </a:p>
          <a:p>
            <a:pPr eaLnBrk="1" hangingPunct="1">
              <a:buFont typeface="Arial" charset="0"/>
              <a:buChar char="•"/>
            </a:pPr>
            <a:r>
              <a:rPr lang="en-IN">
                <a:latin typeface="Calibri" pitchFamily="34" charset="0"/>
              </a:rPr>
              <a:t> Product separation after mills or classifiers</a:t>
            </a:r>
          </a:p>
          <a:p>
            <a:pPr eaLnBrk="1" hangingPunct="1">
              <a:buFont typeface="Arial" charset="0"/>
              <a:buChar char="•"/>
            </a:pPr>
            <a:r>
              <a:rPr lang="en-IN">
                <a:latin typeface="Calibri" pitchFamily="34" charset="0"/>
              </a:rPr>
              <a:t> DE dusting of clinker cooler exhaust air</a:t>
            </a:r>
          </a:p>
          <a:p>
            <a:pPr eaLnBrk="1" hangingPunct="1">
              <a:buFont typeface="Arial" charset="0"/>
              <a:buChar char="•"/>
            </a:pPr>
            <a:r>
              <a:rPr lang="en-IN">
                <a:latin typeface="Calibri" pitchFamily="34" charset="0"/>
              </a:rPr>
              <a:t> Product separation anywhere</a:t>
            </a:r>
          </a:p>
          <a:p>
            <a:pPr eaLnBrk="1" hangingPunct="1">
              <a:buFont typeface="Arial" charset="0"/>
              <a:buChar char="•"/>
            </a:pPr>
            <a:r>
              <a:rPr lang="en-IN">
                <a:latin typeface="Calibri" pitchFamily="34" charset="0"/>
              </a:rPr>
              <a:t> DE dusting of many different plants</a:t>
            </a:r>
          </a:p>
          <a:p>
            <a:pPr eaLnBrk="1" hangingPunct="1">
              <a:buFont typeface="Arial" charset="0"/>
              <a:buChar char="•"/>
            </a:pPr>
            <a:r>
              <a:rPr lang="en-IN">
                <a:latin typeface="Calibri" pitchFamily="34" charset="0"/>
              </a:rPr>
              <a:t> Best Pre collector</a:t>
            </a:r>
          </a:p>
        </p:txBody>
      </p:sp>
      <p:sp>
        <p:nvSpPr>
          <p:cNvPr id="15367" name="TextBox 9"/>
          <p:cNvSpPr txBox="1">
            <a:spLocks noChangeArrowheads="1"/>
          </p:cNvSpPr>
          <p:nvPr/>
        </p:nvSpPr>
        <p:spPr bwMode="auto">
          <a:xfrm>
            <a:off x="4141010" y="1656045"/>
            <a:ext cx="46289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IN" sz="2000" b="1" dirty="0">
                <a:latin typeface="Calibri" pitchFamily="34" charset="0"/>
              </a:rPr>
              <a:t>DT Double dip tube cyclone </a:t>
            </a:r>
          </a:p>
        </p:txBody>
      </p:sp>
      <p:sp>
        <p:nvSpPr>
          <p:cNvPr id="14345" name="TextBox 12"/>
          <p:cNvSpPr txBox="1">
            <a:spLocks noChangeArrowheads="1"/>
          </p:cNvSpPr>
          <p:nvPr/>
        </p:nvSpPr>
        <p:spPr bwMode="auto">
          <a:xfrm>
            <a:off x="4234768" y="3888105"/>
            <a:ext cx="5917216" cy="175432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IN" b="1" dirty="0">
                <a:latin typeface="Calibri" pitchFamily="34" charset="0"/>
              </a:rPr>
              <a:t>Advantages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IN" dirty="0">
                <a:latin typeface="Calibri" pitchFamily="34" charset="0"/>
              </a:rPr>
              <a:t>Maximum separation performance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IN" dirty="0">
                <a:latin typeface="Calibri" pitchFamily="34" charset="0"/>
              </a:rPr>
              <a:t>50% LOWER PRESSURE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IN" dirty="0">
                <a:latin typeface="Calibri" pitchFamily="34" charset="0"/>
              </a:rPr>
              <a:t>50% LESSER diameter for same volume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IN" dirty="0">
                <a:latin typeface="Calibri" pitchFamily="34" charset="0"/>
              </a:rPr>
              <a:t>Low civil and structural load and cost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IN" dirty="0">
                <a:latin typeface="Calibri" pitchFamily="34" charset="0"/>
              </a:rPr>
              <a:t>Low requirements for lining material and  insulation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7367" y="5088927"/>
            <a:ext cx="3333643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eaLnBrk="1" hangingPunct="1">
              <a:defRPr sz="1600" b="1">
                <a:solidFill>
                  <a:schemeClr val="tx1"/>
                </a:solidFill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IN" dirty="0"/>
              <a:t>Birla white</a:t>
            </a:r>
          </a:p>
          <a:p>
            <a:pPr>
              <a:defRPr/>
            </a:pPr>
            <a:r>
              <a:rPr lang="en-IN" dirty="0"/>
              <a:t>TOP Stage conversion.</a:t>
            </a:r>
          </a:p>
          <a:p>
            <a:pPr>
              <a:defRPr/>
            </a:pPr>
            <a:r>
              <a:rPr lang="en-IN" dirty="0"/>
              <a:t>91% collecting eff. 70 mmwg DP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Low Pressure High Efficiency Cyclone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67" y="1494370"/>
            <a:ext cx="2913724" cy="358585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Box 9"/>
          <p:cNvSpPr txBox="1">
            <a:spLocks noChangeArrowheads="1"/>
          </p:cNvSpPr>
          <p:nvPr/>
        </p:nvSpPr>
        <p:spPr bwMode="auto">
          <a:xfrm>
            <a:off x="4651474" y="1882765"/>
            <a:ext cx="61498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IN" sz="2000" b="1" dirty="0">
                <a:latin typeface="Calibri" pitchFamily="34" charset="0"/>
              </a:rPr>
              <a:t>New Improved GV (Guide vanes)</a:t>
            </a:r>
          </a:p>
        </p:txBody>
      </p:sp>
      <p:sp>
        <p:nvSpPr>
          <p:cNvPr id="15369" name="TextBox 8"/>
          <p:cNvSpPr txBox="1">
            <a:spLocks noChangeArrowheads="1"/>
          </p:cNvSpPr>
          <p:nvPr/>
        </p:nvSpPr>
        <p:spPr bwMode="auto">
          <a:xfrm>
            <a:off x="4500418" y="2736074"/>
            <a:ext cx="5401543" cy="230832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IN" b="1" dirty="0">
                <a:latin typeface="Calibri" pitchFamily="34" charset="0"/>
              </a:rPr>
              <a:t>Advantages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IN" dirty="0">
                <a:latin typeface="Calibri" pitchFamily="34" charset="0"/>
              </a:rPr>
              <a:t>Reduction of pressure loss by up to 40%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IN" dirty="0">
                <a:latin typeface="Calibri" pitchFamily="34" charset="0"/>
              </a:rPr>
              <a:t>Energy savings through reduced power  requirement at the fan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IN" dirty="0">
                <a:latin typeface="Calibri" pitchFamily="34" charset="0"/>
              </a:rPr>
              <a:t>Optimised utilisation of the plant inventory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IN" dirty="0">
                <a:latin typeface="Calibri" pitchFamily="34" charset="0"/>
              </a:rPr>
              <a:t>Easy to retrofit (installation)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IN" dirty="0">
                <a:latin typeface="Calibri" pitchFamily="34" charset="0"/>
              </a:rPr>
              <a:t>Reliable operation up to 750°C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IN" dirty="0">
                <a:latin typeface="Calibri" pitchFamily="34" charset="0"/>
              </a:rPr>
              <a:t>Low investment required for increased production</a:t>
            </a:r>
            <a:endParaRPr lang="en-IN" b="1" dirty="0">
              <a:latin typeface="Calibri" pitchFamily="34" charset="0"/>
            </a:endParaRPr>
          </a:p>
        </p:txBody>
      </p:sp>
      <p:pic>
        <p:nvPicPr>
          <p:cNvPr id="16392" name="Picture 9" descr="C:\Users\BQB\Desktop\Cyclone 3rd Stage SCW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66" y="1872050"/>
            <a:ext cx="3286765" cy="316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TextBox 10"/>
          <p:cNvSpPr txBox="1">
            <a:spLocks noChangeArrowheads="1"/>
          </p:cNvSpPr>
          <p:nvPr/>
        </p:nvSpPr>
        <p:spPr bwMode="auto">
          <a:xfrm>
            <a:off x="1738395" y="2568695"/>
            <a:ext cx="15122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 dirty="0">
                <a:solidFill>
                  <a:srgbClr val="FFFF00"/>
                </a:solidFill>
                <a:latin typeface="Verdana" pitchFamily="34" charset="0"/>
              </a:rPr>
              <a:t>Ø 3900mm</a:t>
            </a:r>
          </a:p>
        </p:txBody>
      </p:sp>
      <p:sp>
        <p:nvSpPr>
          <p:cNvPr id="16394" name="TextBox 11"/>
          <p:cNvSpPr txBox="1">
            <a:spLocks noChangeArrowheads="1"/>
          </p:cNvSpPr>
          <p:nvPr/>
        </p:nvSpPr>
        <p:spPr bwMode="auto">
          <a:xfrm>
            <a:off x="851160" y="5118149"/>
            <a:ext cx="3286763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b="1" dirty="0">
                <a:latin typeface="+mn-lt"/>
              </a:rPr>
              <a:t>Satna Cement Works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Stage 3 Cyclone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50% DP reduction achieved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Cyclone </a:t>
            </a:r>
            <a:r>
              <a:rPr lang="el-GR" dirty="0"/>
              <a:t>Δ</a:t>
            </a:r>
            <a:r>
              <a:rPr lang="en-US" dirty="0"/>
              <a:t>p Reduction by Only Dip Tube Modification</a:t>
            </a:r>
            <a:endParaRPr lang="en-I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>
</file>

<file path=ppt/theme/theme1.xml><?xml version="1.0" encoding="utf-8"?>
<a:theme xmlns:a="http://schemas.openxmlformats.org/drawingml/2006/main" name="BQB_Infra Technori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BQB_Infra Technorium</Template>
  <TotalTime>5174</TotalTime>
  <Words>3328</Words>
  <Application>Microsoft Office PowerPoint</Application>
  <PresentationFormat>Custom</PresentationFormat>
  <Paragraphs>696</Paragraphs>
  <Slides>43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Bookman Old Style</vt:lpstr>
      <vt:lpstr>Calibri</vt:lpstr>
      <vt:lpstr>Lucida Sans Unicode</vt:lpstr>
      <vt:lpstr>Segoe UI Semibold</vt:lpstr>
      <vt:lpstr>Verdana</vt:lpstr>
      <vt:lpstr>Wingdings</vt:lpstr>
      <vt:lpstr>BQB_Infra Technorium</vt:lpstr>
      <vt:lpstr>PowerPoint Presentation</vt:lpstr>
      <vt:lpstr>About Us</vt:lpstr>
      <vt:lpstr>Our Scope</vt:lpstr>
      <vt:lpstr>Our Team </vt:lpstr>
      <vt:lpstr>The Company We have worked with</vt:lpstr>
      <vt:lpstr>Some Of The Work We Do</vt:lpstr>
      <vt:lpstr>Pyro Modification</vt:lpstr>
      <vt:lpstr>Low Pressure High Efficiency Cyclone </vt:lpstr>
      <vt:lpstr>Cyclone Δp Reduction by Only Dip Tube Modification</vt:lpstr>
      <vt:lpstr>Pyro Process Modification</vt:lpstr>
      <vt:lpstr>Calciner Redesign For Alternate Fuel Firing and Lower NOx generation</vt:lpstr>
      <vt:lpstr>KILN INLET CHAMBER MODIFICATION</vt:lpstr>
      <vt:lpstr>CALCINER REDESIGN  For Alternate Fuel Firing and Lower NOx generation</vt:lpstr>
      <vt:lpstr>Other Services</vt:lpstr>
      <vt:lpstr>Separation Technology  4th Generation  |“Secondary Separation”</vt:lpstr>
      <vt:lpstr>Flexibility of 3rd Generation Upgradation</vt:lpstr>
      <vt:lpstr>Flexibility of 3rd Generation Upgradation</vt:lpstr>
      <vt:lpstr>A Typical Case Projection Existing Classifier Efficiency Enhancement</vt:lpstr>
      <vt:lpstr>A Typical Case Projection Results</vt:lpstr>
      <vt:lpstr>A Typical Case Projection - Results</vt:lpstr>
      <vt:lpstr>References</vt:lpstr>
      <vt:lpstr>References</vt:lpstr>
      <vt:lpstr>References</vt:lpstr>
      <vt:lpstr>References</vt:lpstr>
      <vt:lpstr>References</vt:lpstr>
      <vt:lpstr>References</vt:lpstr>
      <vt:lpstr>References</vt:lpstr>
      <vt:lpstr>Case Study A Complete Plant Upgrade</vt:lpstr>
      <vt:lpstr>Case Study Detailed Engineering of Coal Mill VRM</vt:lpstr>
      <vt:lpstr>Case Study Designing &amp; Engineering for Plant Upgrade</vt:lpstr>
      <vt:lpstr>OUR RECENT INNOVATION</vt:lpstr>
      <vt:lpstr>OUR RECENT INNOVATION</vt:lpstr>
      <vt:lpstr>WHATS NEW WITH US !!!</vt:lpstr>
      <vt:lpstr>ALTERNATIVE FUEL (Utilization of MSW (Municipal Solid Waste) in Cement Plant)</vt:lpstr>
      <vt:lpstr>INTRODUCTION</vt:lpstr>
      <vt:lpstr>WASTE MATERIAL HANDLING</vt:lpstr>
      <vt:lpstr>COMPARISON OF WASTE PROCESSING IN CEMENT PRODUCTION AND WASTE INCINERATION</vt:lpstr>
      <vt:lpstr>CLASSIFICATION OF WASTE DERIVED MATERIAL</vt:lpstr>
      <vt:lpstr>FLOW SHEET- PREPARATION OF MSW</vt:lpstr>
      <vt:lpstr>COPROCESSING OF RDF IN CLINKER MANUFACTURING PROCESS </vt:lpstr>
      <vt:lpstr>SCOPE OF BQB (In association with Leading European companies)</vt:lpstr>
      <vt:lpstr>Our Associates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bqb Infra TechnoriumPvt. Ltd.</dc:title>
  <dc:creator>Shashank Mishra</dc:creator>
  <cp:lastModifiedBy>User</cp:lastModifiedBy>
  <cp:revision>253</cp:revision>
  <dcterms:created xsi:type="dcterms:W3CDTF">2012-06-18T11:44:29Z</dcterms:created>
  <dcterms:modified xsi:type="dcterms:W3CDTF">2016-08-02T10:16:18Z</dcterms:modified>
  <cp:contentStatus/>
</cp:coreProperties>
</file>