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60" r:id="rId4"/>
    <p:sldId id="356" r:id="rId5"/>
    <p:sldId id="357" r:id="rId6"/>
    <p:sldId id="358" r:id="rId7"/>
    <p:sldId id="359" r:id="rId8"/>
    <p:sldId id="361" r:id="rId9"/>
    <p:sldId id="364" r:id="rId10"/>
    <p:sldId id="365" r:id="rId11"/>
    <p:sldId id="362" r:id="rId12"/>
    <p:sldId id="363" r:id="rId13"/>
    <p:sldId id="366" r:id="rId14"/>
    <p:sldId id="378" r:id="rId15"/>
    <p:sldId id="368" r:id="rId16"/>
    <p:sldId id="370" r:id="rId17"/>
    <p:sldId id="371" r:id="rId18"/>
    <p:sldId id="369" r:id="rId19"/>
    <p:sldId id="372" r:id="rId20"/>
    <p:sldId id="373" r:id="rId21"/>
    <p:sldId id="374" r:id="rId22"/>
    <p:sldId id="376" r:id="rId23"/>
    <p:sldId id="375" r:id="rId24"/>
    <p:sldId id="353" r:id="rId25"/>
    <p:sldId id="280" r:id="rId26"/>
    <p:sldId id="355" r:id="rId27"/>
  </p:sldIdLst>
  <p:sldSz cx="10801350" cy="6480175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4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  <a:srgbClr val="F8F7F2"/>
    <a:srgbClr val="F9F9F9"/>
    <a:srgbClr val="FBFBFB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737" autoAdjust="0"/>
  </p:normalViewPr>
  <p:slideViewPr>
    <p:cSldViewPr>
      <p:cViewPr varScale="1">
        <p:scale>
          <a:sx n="79" d="100"/>
          <a:sy n="79" d="100"/>
        </p:scale>
        <p:origin x="756" y="78"/>
      </p:cViewPr>
      <p:guideLst>
        <p:guide orient="horz" pos="2041"/>
        <p:guide pos="340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89925-84A6-4866-BF64-210F219CFC1C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7B484-86B0-427A-8789-D62174530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320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489D4B-E8EB-4798-8E84-7C899681BC83}" type="datetimeFigureOut">
              <a:rPr lang="en-US"/>
              <a:pPr>
                <a:defRPr/>
              </a:pPr>
              <a:t>11/21/2015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6E54F2-465F-41FB-864D-0D4007FC63F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31509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99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453" y="2013056"/>
            <a:ext cx="9858444" cy="1389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204" y="3672099"/>
            <a:ext cx="7560945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91315" y="6006163"/>
            <a:ext cx="3418721" cy="3450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bqb Infra TechnoriumPvt. Ltd.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01047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54" y="1596062"/>
            <a:ext cx="9858444" cy="427661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auto">
          <a:xfrm>
            <a:off x="471453" y="337489"/>
            <a:ext cx="9858444" cy="10410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IN" dirty="0" smtClean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91315" y="6006163"/>
            <a:ext cx="3418721" cy="3450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bqb Infra TechnoriumPvt. Ltd.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4588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  <a:alpha val="48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71453" y="337489"/>
            <a:ext cx="9858444" cy="10410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IN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1453" y="1512041"/>
            <a:ext cx="9858445" cy="427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 smtClean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91315" y="6006163"/>
            <a:ext cx="3418721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IN" smtClean="0"/>
              <a:t>bqb Infra TechnoriumPvt. Ltd.</a:t>
            </a:r>
            <a:endParaRPr lang="en-IN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" y="5832375"/>
            <a:ext cx="471453" cy="5903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74" y="3528119"/>
            <a:ext cx="10801349" cy="2954336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76139" y="3923092"/>
            <a:ext cx="9577064" cy="1429341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Lucida Sans Unicode" pitchFamily="34" charset="0"/>
                <a:ea typeface="+mj-ea"/>
                <a:cs typeface="Lucida Sans Unicode" pitchFamily="34" charset="0"/>
              </a:rPr>
              <a:t>REDUCTION OF NOx &amp; </a:t>
            </a:r>
            <a:r>
              <a:rPr lang="en-US" sz="3200" b="1" dirty="0" err="1" smtClean="0">
                <a:solidFill>
                  <a:srgbClr val="000099"/>
                </a:solidFill>
                <a:latin typeface="Lucida Sans Unicode" pitchFamily="34" charset="0"/>
                <a:ea typeface="+mj-ea"/>
                <a:cs typeface="Lucida Sans Unicode" pitchFamily="34" charset="0"/>
              </a:rPr>
              <a:t>SOx</a:t>
            </a:r>
            <a:r>
              <a:rPr lang="en-US" sz="3200" b="1" dirty="0" smtClean="0">
                <a:solidFill>
                  <a:srgbClr val="000099"/>
                </a:solidFill>
                <a:latin typeface="Lucida Sans Unicode" pitchFamily="34" charset="0"/>
                <a:ea typeface="+mj-ea"/>
                <a:cs typeface="Lucida Sans Unicode" pitchFamily="34" charset="0"/>
              </a:rPr>
              <a:t> EMISSION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3200" b="1" dirty="0" smtClean="0">
              <a:solidFill>
                <a:srgbClr val="000099"/>
              </a:solidFill>
              <a:latin typeface="Lucida Sans Unicode" pitchFamily="34" charset="0"/>
              <a:ea typeface="+mj-ea"/>
              <a:cs typeface="Lucida Sans Unicode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0099"/>
                </a:solidFill>
                <a:latin typeface="Lucida Sans Unicode" pitchFamily="34" charset="0"/>
                <a:ea typeface="+mj-ea"/>
                <a:cs typeface="Lucida Sans Unicode" pitchFamily="34" charset="0"/>
              </a:rPr>
              <a:t>WITH ALTERNATIVE FUEL UTILIZATION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1200" b="1" dirty="0" smtClean="0">
              <a:solidFill>
                <a:srgbClr val="000099"/>
              </a:solidFill>
              <a:latin typeface="Lucida Sans Unicode" pitchFamily="34" charset="0"/>
              <a:ea typeface="+mj-ea"/>
              <a:cs typeface="Lucida Sans Unicode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0099"/>
                </a:solidFill>
                <a:latin typeface="Lucida Sans Unicode" pitchFamily="34" charset="0"/>
                <a:ea typeface="+mj-ea"/>
                <a:cs typeface="Lucida Sans Unicode" pitchFamily="34" charset="0"/>
              </a:rPr>
              <a:t>IN CEMENT INDUSTRY</a:t>
            </a:r>
            <a:endParaRPr lang="en-IN" dirty="0">
              <a:solidFill>
                <a:srgbClr val="000099"/>
              </a:solidFill>
              <a:latin typeface="Lucida Sans Unicode" pitchFamily="34" charset="0"/>
              <a:ea typeface="+mj-ea"/>
              <a:cs typeface="Lucida Sans Unicode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355" y="5616351"/>
            <a:ext cx="6083630" cy="602187"/>
          </a:xfrm>
          <a:prstGeom prst="rect">
            <a:avLst/>
          </a:prstGeom>
        </p:spPr>
      </p:pic>
      <p:pic>
        <p:nvPicPr>
          <p:cNvPr id="5" name="Picture 4" descr="xhjsq_im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94" y="896341"/>
            <a:ext cx="4191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/>
          <p:cNvSpPr/>
          <p:nvPr/>
        </p:nvSpPr>
        <p:spPr>
          <a:xfrm>
            <a:off x="402094" y="1141699"/>
            <a:ext cx="576064" cy="360040"/>
          </a:xfrm>
          <a:prstGeom prst="clou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 smtClean="0"/>
              <a:t>SOx</a:t>
            </a:r>
            <a:endParaRPr lang="en-US" sz="800" dirty="0"/>
          </a:p>
        </p:txBody>
      </p:sp>
      <p:sp>
        <p:nvSpPr>
          <p:cNvPr id="7" name="Cloud 6"/>
          <p:cNvSpPr/>
          <p:nvPr/>
        </p:nvSpPr>
        <p:spPr>
          <a:xfrm>
            <a:off x="30381" y="1592621"/>
            <a:ext cx="576064" cy="360040"/>
          </a:xfrm>
          <a:prstGeom prst="clou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NOx</a:t>
            </a:r>
            <a:endParaRPr lang="en-US" sz="800" dirty="0"/>
          </a:p>
        </p:txBody>
      </p:sp>
      <p:pic>
        <p:nvPicPr>
          <p:cNvPr id="8" name="Picture 7" descr="0wmrwdnu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534" y="373421"/>
            <a:ext cx="504031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xplosion 1 3"/>
          <p:cNvSpPr/>
          <p:nvPr/>
        </p:nvSpPr>
        <p:spPr>
          <a:xfrm>
            <a:off x="7776939" y="791815"/>
            <a:ext cx="827046" cy="800806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NOx</a:t>
            </a:r>
            <a:endParaRPr lang="en-US" sz="1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16839" y="337490"/>
            <a:ext cx="9613057" cy="1030390"/>
          </a:xfrm>
        </p:spPr>
        <p:txBody>
          <a:bodyPr/>
          <a:lstStyle/>
          <a:p>
            <a:r>
              <a:rPr lang="en-IN" sz="3600" b="1" dirty="0" smtClean="0"/>
              <a:t>NOx </a:t>
            </a:r>
            <a:r>
              <a:rPr lang="en-IN" b="1" dirty="0" smtClean="0"/>
              <a:t>versus </a:t>
            </a:r>
            <a:r>
              <a:rPr lang="en-IN" sz="3600" b="1" dirty="0" smtClean="0"/>
              <a:t>Free Lime</a:t>
            </a:r>
            <a:endParaRPr lang="en-IN" sz="2400" b="1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6863" y="1511895"/>
            <a:ext cx="757300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4525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16839" y="337490"/>
            <a:ext cx="9613057" cy="1030390"/>
          </a:xfrm>
        </p:spPr>
        <p:txBody>
          <a:bodyPr/>
          <a:lstStyle/>
          <a:p>
            <a:r>
              <a:rPr lang="en-IN" sz="3600" b="1" dirty="0" smtClean="0"/>
              <a:t>NOx CONTROL STRATEGY</a:t>
            </a:r>
            <a:endParaRPr lang="en-IN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06226" y="1727919"/>
            <a:ext cx="96130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Process Optimization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Modifications / Hardware Change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Selective Catalytic &amp; Non-Catalytic Reduction 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81936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16839" y="337490"/>
            <a:ext cx="9613057" cy="1030390"/>
          </a:xfrm>
        </p:spPr>
        <p:txBody>
          <a:bodyPr/>
          <a:lstStyle/>
          <a:p>
            <a:r>
              <a:rPr lang="en-IN" sz="3600" b="1" dirty="0" smtClean="0"/>
              <a:t>PROCESS OPTIMIZATION</a:t>
            </a:r>
            <a:endParaRPr lang="en-IN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16839" y="1727919"/>
            <a:ext cx="961305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Clinkerization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temperature in burning zone  by proper raw mix design and optimization of flux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Combustion zone control of temperature and excess air through continuous monitoring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Kiln Fuel Type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 Cooler Control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Primary and conveying air at kiln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Burner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Kiln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inlet O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control 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lime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77779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16839" y="337490"/>
            <a:ext cx="9613057" cy="1030390"/>
          </a:xfrm>
        </p:spPr>
        <p:txBody>
          <a:bodyPr/>
          <a:lstStyle/>
          <a:p>
            <a:r>
              <a:rPr lang="en-IN" sz="3600" b="1" dirty="0" smtClean="0"/>
              <a:t>MODIFICATIONS / HARDWARE CHANGE</a:t>
            </a:r>
            <a:endParaRPr lang="en-IN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6839" y="1583903"/>
            <a:ext cx="96130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Conversion from direct-fired coal systems to indirect systems to reduce primary air quantity .</a:t>
            </a: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Installation of a new burner (“low NOx” burner)</a:t>
            </a: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Reduction in the amount of excess air (oxygen) used for  combustion.</a:t>
            </a: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Split the feed to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calciner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 create the hot Zone in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calciner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immediately at coal firing point.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Split the tertiary air to reduce the oxygen % in Calciner.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  “Low – NOx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alciners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Calciner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retrofit is possible for In Line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Calciners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86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16839" y="337490"/>
            <a:ext cx="9613057" cy="1030390"/>
          </a:xfrm>
        </p:spPr>
        <p:txBody>
          <a:bodyPr/>
          <a:lstStyle/>
          <a:p>
            <a:r>
              <a:rPr lang="en-IN" sz="3600" b="1" dirty="0" smtClean="0"/>
              <a:t>LOW NOx  CALCINER</a:t>
            </a:r>
            <a:endParaRPr lang="en-IN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24611" y="1727920"/>
            <a:ext cx="5494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Enhanced resident time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etter Air &amp; Fuel distribution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 Fuel Utilization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27" y="1478535"/>
            <a:ext cx="6852569" cy="496855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031439" y="4495363"/>
            <a:ext cx="1224136" cy="360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6924" y="3924794"/>
            <a:ext cx="1512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Combustion Chamber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826848" y="5002542"/>
            <a:ext cx="1224136" cy="360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01953" y="4786038"/>
            <a:ext cx="1512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024411" y="4032175"/>
            <a:ext cx="720155" cy="2640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695663" y="3847509"/>
            <a:ext cx="1454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TAD Air Distribution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2880395" y="3312095"/>
            <a:ext cx="720155" cy="2640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600550" y="2969343"/>
            <a:ext cx="1261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NOx Calciner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192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16839" y="337490"/>
            <a:ext cx="9613057" cy="1030390"/>
          </a:xfrm>
        </p:spPr>
        <p:txBody>
          <a:bodyPr/>
          <a:lstStyle/>
          <a:p>
            <a:r>
              <a:rPr lang="en-IN" sz="3600" b="1" dirty="0" smtClean="0"/>
              <a:t>SELECTIVE NON-CATALYTIC REDUCTION</a:t>
            </a:r>
            <a:endParaRPr lang="en-IN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16839" y="1583903"/>
            <a:ext cx="96130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SNCR process is basically the injection of aqueous ammonia in flue gases at suitable temperature (Calciner)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 SNCR  system’s performance depends on temperature, resident time, turbulence, oxygen content and number of factors specific to given gas stream into the Calciner.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3278212" y="3522895"/>
            <a:ext cx="4490310" cy="331116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1000"/>
              </a:lnSpc>
            </a:pPr>
            <a:endParaRPr lang="en-US" altLang="zh-CN" sz="2000" dirty="0" smtClean="0"/>
          </a:p>
          <a:p>
            <a:pPr algn="ctr">
              <a:lnSpc>
                <a:spcPts val="2400"/>
              </a:lnSpc>
              <a:tabLst>
                <a:tab pos="1016000" algn="l"/>
              </a:tabLst>
            </a:pPr>
            <a:r>
              <a:rPr lang="en-US" altLang="zh-CN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Reactions  when  injecting  NH</a:t>
            </a:r>
            <a:r>
              <a:rPr lang="en-US" altLang="zh-CN" sz="1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zh-CN" sz="2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500"/>
              </a:lnSpc>
              <a:tabLst>
                <a:tab pos="1016000" algn="l"/>
              </a:tabLst>
            </a:pP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100"/>
              </a:lnSpc>
              <a:tabLst>
                <a:tab pos="1016000" algn="l"/>
              </a:tabLst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If  T  =  950 ±  50°C</a:t>
            </a:r>
          </a:p>
          <a:p>
            <a:pPr algn="ctr">
              <a:lnSpc>
                <a:spcPts val="2100"/>
              </a:lnSpc>
              <a:tabLst>
                <a:tab pos="1016000" algn="l"/>
              </a:tabLst>
            </a:pP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400"/>
              </a:lnSpc>
              <a:tabLst>
                <a:tab pos="1016000" algn="l"/>
              </a:tabLst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+  OH 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NH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+  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algn="ctr">
              <a:lnSpc>
                <a:spcPts val="2400"/>
              </a:lnSpc>
              <a:tabLst>
                <a:tab pos="1016000" algn="l"/>
              </a:tabLst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+  NO 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+  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CN" sz="3200" dirty="0" smtClean="0">
                <a:solidFill>
                  <a:schemeClr val="bg1"/>
                </a:solidFill>
              </a:rPr>
              <a:t>	</a:t>
            </a:r>
          </a:p>
          <a:p>
            <a:pPr algn="ctr">
              <a:lnSpc>
                <a:spcPts val="2400"/>
              </a:lnSpc>
              <a:tabLst>
                <a:tab pos="1016000" algn="l"/>
              </a:tabLst>
            </a:pPr>
            <a:endParaRPr lang="en-US" altLang="zh-CN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3556000" algn="l"/>
              </a:tabLst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NH3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+  O2 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NO 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3556000" algn="l"/>
              </a:tabLst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(if 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T  &lt; 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900°C)</a:t>
            </a: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1016000" algn="l"/>
              </a:tabLst>
            </a:pPr>
            <a:endParaRPr lang="en-US" altLang="zh-CN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53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16839" y="337490"/>
            <a:ext cx="9613057" cy="1030390"/>
          </a:xfrm>
        </p:spPr>
        <p:txBody>
          <a:bodyPr/>
          <a:lstStyle/>
          <a:p>
            <a:r>
              <a:rPr lang="en-IN" sz="3600" b="1" dirty="0"/>
              <a:t>SELECTIVE NON-CATALYTIC REDUCTION</a:t>
            </a:r>
            <a:endParaRPr lang="en-IN" sz="2400" b="1" dirty="0"/>
          </a:p>
        </p:txBody>
      </p:sp>
      <p:sp>
        <p:nvSpPr>
          <p:cNvPr id="11" name="Text Box 11"/>
          <p:cNvSpPr txBox="1"/>
          <p:nvPr/>
        </p:nvSpPr>
        <p:spPr>
          <a:xfrm>
            <a:off x="4151767" y="5544343"/>
            <a:ext cx="2743200" cy="360041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SNCR </a:t>
            </a:r>
            <a:r>
              <a:rPr lang="en-IN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Valve Rack System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32644" y="1511896"/>
            <a:ext cx="7581445" cy="3740519"/>
            <a:chOff x="2427742" y="2049271"/>
            <a:chExt cx="6191250" cy="2462280"/>
          </a:xfrm>
        </p:grpSpPr>
        <p:grpSp>
          <p:nvGrpSpPr>
            <p:cNvPr id="2" name="Group 1"/>
            <p:cNvGrpSpPr/>
            <p:nvPr/>
          </p:nvGrpSpPr>
          <p:grpSpPr>
            <a:xfrm>
              <a:off x="2427742" y="2049271"/>
              <a:ext cx="6191250" cy="2417445"/>
              <a:chOff x="2305050" y="2031365"/>
              <a:chExt cx="6191250" cy="2417445"/>
            </a:xfrm>
          </p:grpSpPr>
          <p:pic>
            <p:nvPicPr>
              <p:cNvPr id="6" name="Picture 5"/>
              <p:cNvPicPr/>
              <p:nvPr/>
            </p:nvPicPr>
            <p:blipFill>
              <a:blip r:embed="rId3" cstate="print">
                <a:clrChange>
                  <a:clrFrom>
                    <a:srgbClr val="FBFBFB"/>
                  </a:clrFrom>
                  <a:clrTo>
                    <a:srgbClr val="FBFBF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5050" y="2031365"/>
                <a:ext cx="6191250" cy="241744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Up Arrow 6"/>
              <p:cNvSpPr/>
              <p:nvPr/>
            </p:nvSpPr>
            <p:spPr>
              <a:xfrm>
                <a:off x="7372349" y="3722934"/>
                <a:ext cx="219075" cy="223967"/>
              </a:xfrm>
              <a:prstGeom prst="upArrow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" name="Cloud Callout 8"/>
              <p:cNvSpPr/>
              <p:nvPr/>
            </p:nvSpPr>
            <p:spPr>
              <a:xfrm>
                <a:off x="7038975" y="3038164"/>
                <a:ext cx="885825" cy="573081"/>
              </a:xfrm>
              <a:prstGeom prst="cloudCallout">
                <a:avLst>
                  <a:gd name="adj1" fmla="val -55676"/>
                  <a:gd name="adj2" fmla="val -41133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2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en-IN" sz="1200" b="1" baseline="-25000" dirty="0">
                    <a:solidFill>
                      <a:schemeClr val="accent6">
                        <a:lumMod val="50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IN" sz="1200" b="1" dirty="0">
                    <a:solidFill>
                      <a:srgbClr val="F4B083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N" sz="1200" dirty="0">
                    <a:solidFill>
                      <a:schemeClr val="accent6">
                        <a:lumMod val="50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Spray</a:t>
                </a:r>
                <a:endParaRPr lang="en-US" sz="1200" dirty="0">
                  <a:solidFill>
                    <a:schemeClr val="accent6">
                      <a:lumMod val="50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Up Arrow 9"/>
              <p:cNvSpPr/>
              <p:nvPr/>
            </p:nvSpPr>
            <p:spPr>
              <a:xfrm>
                <a:off x="6975340" y="2432558"/>
                <a:ext cx="253781" cy="206737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" name="Up Arrow 11"/>
              <p:cNvSpPr/>
              <p:nvPr/>
            </p:nvSpPr>
            <p:spPr>
              <a:xfrm>
                <a:off x="7810595" y="2435257"/>
                <a:ext cx="257079" cy="19901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" name="Cloud Callout 20"/>
              <p:cNvSpPr/>
              <p:nvPr/>
            </p:nvSpPr>
            <p:spPr>
              <a:xfrm>
                <a:off x="7215186" y="3077032"/>
                <a:ext cx="885825" cy="573081"/>
              </a:xfrm>
              <a:prstGeom prst="cloudCallout">
                <a:avLst>
                  <a:gd name="adj1" fmla="val 45481"/>
                  <a:gd name="adj2" fmla="val -52336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endParaRPr lang="en-US" sz="1200" dirty="0">
                  <a:solidFill>
                    <a:schemeClr val="accent6">
                      <a:lumMod val="50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" name="Text Box 3"/>
            <p:cNvSpPr txBox="1"/>
            <p:nvPr/>
          </p:nvSpPr>
          <p:spPr>
            <a:xfrm>
              <a:off x="7245072" y="3959124"/>
              <a:ext cx="1125049" cy="55242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IN" sz="2800" b="1" baseline="-25000" dirty="0">
                  <a:ln w="9525" cap="flat" cmpd="sng" algn="ctr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Calciner</a:t>
              </a:r>
              <a:endParaRPr lang="en-US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417647" y="3964320"/>
              <a:ext cx="480158" cy="182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CC"/>
                  </a:solidFill>
                </a:rPr>
                <a:t>NOx</a:t>
              </a:r>
              <a:endParaRPr lang="en-US" sz="1200" b="1" dirty="0">
                <a:solidFill>
                  <a:srgbClr val="0000CC"/>
                </a:solidFill>
              </a:endParaRPr>
            </a:p>
          </p:txBody>
        </p:sp>
        <p:sp>
          <p:nvSpPr>
            <p:cNvPr id="14" name="Text Box 8"/>
            <p:cNvSpPr txBox="1"/>
            <p:nvPr/>
          </p:nvSpPr>
          <p:spPr>
            <a:xfrm>
              <a:off x="7284737" y="2507870"/>
              <a:ext cx="372989" cy="25241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400" b="1" dirty="0">
                  <a:solidFill>
                    <a:srgbClr val="00B05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</a:t>
              </a:r>
              <a:r>
                <a:rPr lang="en-IN" sz="1400" b="1" baseline="-25000" dirty="0">
                  <a:solidFill>
                    <a:srgbClr val="00B05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10"/>
            <p:cNvSpPr txBox="1"/>
            <p:nvPr/>
          </p:nvSpPr>
          <p:spPr>
            <a:xfrm>
              <a:off x="7661729" y="2518037"/>
              <a:ext cx="457200" cy="3238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300" b="1" dirty="0">
                  <a:solidFill>
                    <a:srgbClr val="00B0F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</a:t>
              </a:r>
              <a:r>
                <a:rPr lang="en-IN" sz="1300" b="1" baseline="-25000" dirty="0">
                  <a:solidFill>
                    <a:srgbClr val="00B0F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IN" sz="1300" b="1" dirty="0">
                  <a:solidFill>
                    <a:srgbClr val="00B0F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O</a:t>
              </a:r>
              <a:endParaRPr lang="en-US" sz="1300" dirty="0">
                <a:solidFill>
                  <a:srgbClr val="00B0F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012131" y="3476645"/>
            <a:ext cx="1156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NH</a:t>
            </a:r>
            <a:r>
              <a:rPr lang="en-US" sz="1050" b="1" dirty="0" smtClean="0">
                <a:solidFill>
                  <a:schemeClr val="bg1"/>
                </a:solidFill>
              </a:rPr>
              <a:t>3</a:t>
            </a:r>
            <a:r>
              <a:rPr lang="en-US" b="1" dirty="0" smtClean="0">
                <a:solidFill>
                  <a:schemeClr val="bg1"/>
                </a:solidFill>
              </a:rPr>
              <a:t> Solution Tank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62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16839" y="337490"/>
            <a:ext cx="9613057" cy="1030390"/>
          </a:xfrm>
        </p:spPr>
        <p:txBody>
          <a:bodyPr/>
          <a:lstStyle/>
          <a:p>
            <a:r>
              <a:rPr lang="en-IN" sz="3600" b="1" dirty="0" smtClean="0"/>
              <a:t>AMMONIA FIRING POINT IN CALCINER</a:t>
            </a:r>
            <a:endParaRPr lang="en-IN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353" y="1485223"/>
            <a:ext cx="2198028" cy="492358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075095" y="2736031"/>
            <a:ext cx="244827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075095" y="3168079"/>
            <a:ext cx="244827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75095" y="2231975"/>
            <a:ext cx="244827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Left Brace 2"/>
          <p:cNvSpPr/>
          <p:nvPr/>
        </p:nvSpPr>
        <p:spPr>
          <a:xfrm>
            <a:off x="2448347" y="2231975"/>
            <a:ext cx="504056" cy="9361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6839" y="2238362"/>
            <a:ext cx="1622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Ammonia Injection Point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46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16839" y="337490"/>
            <a:ext cx="9613057" cy="1030390"/>
          </a:xfrm>
        </p:spPr>
        <p:txBody>
          <a:bodyPr/>
          <a:lstStyle/>
          <a:p>
            <a:r>
              <a:rPr lang="en-IN" sz="3600" b="1" dirty="0" smtClean="0"/>
              <a:t>FACTORS AFFECTING SNCR OPERATIONAL COST</a:t>
            </a:r>
            <a:endParaRPr lang="en-IN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16839" y="2015951"/>
            <a:ext cx="9613057" cy="247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ts val="1900"/>
              </a:lnSpc>
              <a:buFont typeface="Wingdings" panose="05000000000000000000" pitchFamily="2" charset="2"/>
              <a:buChar char="q"/>
            </a:pPr>
            <a:r>
              <a:rPr lang="en-US" altLang="zh-CN" sz="2600" dirty="0">
                <a:solidFill>
                  <a:srgbClr val="010202"/>
                </a:solidFill>
                <a:latin typeface="Times New Roman" pitchFamily="18" charset="0"/>
                <a:cs typeface="Times New Roman" pitchFamily="18" charset="0"/>
              </a:rPr>
              <a:t>Baseline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smtClean="0">
                <a:solidFill>
                  <a:srgbClr val="010202"/>
                </a:solidFill>
                <a:latin typeface="Times New Roman" pitchFamily="18" charset="0"/>
                <a:cs typeface="Times New Roman" pitchFamily="18" charset="0"/>
              </a:rPr>
              <a:t>NOx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>
                <a:solidFill>
                  <a:srgbClr val="010202"/>
                </a:solidFill>
                <a:latin typeface="Times New Roman" pitchFamily="18" charset="0"/>
                <a:cs typeface="Times New Roman" pitchFamily="18" charset="0"/>
              </a:rPr>
              <a:t>Level</a:t>
            </a:r>
          </a:p>
          <a:p>
            <a:pPr marL="342900" indent="-342900">
              <a:lnSpc>
                <a:spcPts val="1900"/>
              </a:lnSpc>
              <a:buFont typeface="Wingdings" panose="05000000000000000000" pitchFamily="2" charset="2"/>
              <a:buChar char="q"/>
              <a:tabLst/>
            </a:pPr>
            <a:endParaRPr lang="en-US" altLang="zh-CN" sz="2600" dirty="0">
              <a:solidFill>
                <a:srgbClr val="01020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1000"/>
              </a:lnSpc>
              <a:buFont typeface="Wingdings" panose="05000000000000000000" pitchFamily="2" charset="2"/>
              <a:buChar char="q"/>
            </a:pPr>
            <a:endParaRPr lang="en-US" altLang="zh-CN" sz="2600" dirty="0"/>
          </a:p>
          <a:p>
            <a:pPr marL="800100" lvl="1" indent="-342900">
              <a:lnSpc>
                <a:spcPts val="2400"/>
              </a:lnSpc>
              <a:buFont typeface="Wingdings" panose="05000000000000000000" pitchFamily="2" charset="2"/>
              <a:buChar char="q"/>
            </a:pPr>
            <a:r>
              <a:rPr lang="en-US" altLang="zh-CN" sz="2600" dirty="0">
                <a:solidFill>
                  <a:srgbClr val="010202"/>
                </a:solidFill>
                <a:latin typeface="Times New Roman" pitchFamily="18" charset="0"/>
                <a:cs typeface="Times New Roman" pitchFamily="18" charset="0"/>
              </a:rPr>
              <a:t>Desired Final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smtClean="0">
                <a:solidFill>
                  <a:srgbClr val="010202"/>
                </a:solidFill>
                <a:latin typeface="Times New Roman" pitchFamily="18" charset="0"/>
                <a:cs typeface="Times New Roman" pitchFamily="18" charset="0"/>
              </a:rPr>
              <a:t>NOx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>
                <a:solidFill>
                  <a:srgbClr val="010202"/>
                </a:solidFill>
                <a:latin typeface="Times New Roman" pitchFamily="18" charset="0"/>
                <a:cs typeface="Times New Roman" pitchFamily="18" charset="0"/>
              </a:rPr>
              <a:t>Level</a:t>
            </a:r>
          </a:p>
          <a:p>
            <a:pPr marL="342900" indent="-342900">
              <a:lnSpc>
                <a:spcPts val="2400"/>
              </a:lnSpc>
              <a:buFont typeface="Wingdings" panose="05000000000000000000" pitchFamily="2" charset="2"/>
              <a:buChar char="q"/>
              <a:tabLst/>
            </a:pPr>
            <a:endParaRPr lang="en-US" altLang="zh-CN" sz="2600" dirty="0">
              <a:solidFill>
                <a:srgbClr val="01020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2600" dirty="0"/>
          </a:p>
          <a:p>
            <a:pPr marL="800100" lvl="1" indent="-342900">
              <a:lnSpc>
                <a:spcPts val="2200"/>
              </a:lnSpc>
              <a:buFont typeface="Wingdings" panose="05000000000000000000" pitchFamily="2" charset="2"/>
              <a:buChar char="q"/>
            </a:pPr>
            <a:r>
              <a:rPr lang="en-US" altLang="zh-CN" sz="2600" dirty="0">
                <a:solidFill>
                  <a:srgbClr val="010202"/>
                </a:solidFill>
                <a:latin typeface="Times New Roman" pitchFamily="18" charset="0"/>
                <a:cs typeface="Times New Roman" pitchFamily="18" charset="0"/>
              </a:rPr>
              <a:t>Local Market/Transportation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>
                <a:solidFill>
                  <a:srgbClr val="010202"/>
                </a:solidFill>
                <a:latin typeface="Times New Roman" pitchFamily="18" charset="0"/>
                <a:cs typeface="Times New Roman" pitchFamily="18" charset="0"/>
              </a:rPr>
              <a:t>Costs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>
                <a:solidFill>
                  <a:srgbClr val="010202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>
                <a:solidFill>
                  <a:srgbClr val="010202"/>
                </a:solidFill>
                <a:latin typeface="Times New Roman" pitchFamily="18" charset="0"/>
                <a:cs typeface="Times New Roman" pitchFamily="18" charset="0"/>
              </a:rPr>
              <a:t>Ammonia</a:t>
            </a:r>
          </a:p>
          <a:p>
            <a:pPr marL="342900" indent="-342900">
              <a:lnSpc>
                <a:spcPts val="2200"/>
              </a:lnSpc>
              <a:buFont typeface="Wingdings" panose="05000000000000000000" pitchFamily="2" charset="2"/>
              <a:buChar char="q"/>
              <a:tabLst/>
            </a:pPr>
            <a:endParaRPr lang="en-US" altLang="zh-CN" sz="2600" dirty="0">
              <a:solidFill>
                <a:srgbClr val="01020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1000"/>
              </a:lnSpc>
              <a:buFont typeface="Wingdings" panose="05000000000000000000" pitchFamily="2" charset="2"/>
              <a:buChar char="q"/>
            </a:pPr>
            <a:endParaRPr lang="en-US" altLang="zh-CN" sz="2600" dirty="0"/>
          </a:p>
          <a:p>
            <a:pPr marL="800100" lvl="1" indent="-342900">
              <a:lnSpc>
                <a:spcPts val="2400"/>
              </a:lnSpc>
              <a:buFont typeface="Wingdings" panose="05000000000000000000" pitchFamily="2" charset="2"/>
              <a:buChar char="q"/>
            </a:pPr>
            <a:r>
              <a:rPr lang="en-US" altLang="zh-CN" sz="2600" dirty="0">
                <a:solidFill>
                  <a:srgbClr val="010202"/>
                </a:solidFill>
                <a:latin typeface="Times New Roman" pitchFamily="18" charset="0"/>
                <a:cs typeface="Times New Roman" pitchFamily="18" charset="0"/>
              </a:rPr>
              <a:t>Ammonia Utilization</a:t>
            </a:r>
          </a:p>
        </p:txBody>
      </p:sp>
    </p:spTree>
    <p:extLst>
      <p:ext uri="{BB962C8B-B14F-4D97-AF65-F5344CB8AC3E}">
        <p14:creationId xmlns:p14="http://schemas.microsoft.com/office/powerpoint/2010/main" val="165275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16839" y="337490"/>
            <a:ext cx="9613057" cy="1030390"/>
          </a:xfrm>
        </p:spPr>
        <p:txBody>
          <a:bodyPr/>
          <a:lstStyle/>
          <a:p>
            <a:r>
              <a:rPr lang="en-IN" sz="3600" b="1" dirty="0" smtClean="0"/>
              <a:t>SO</a:t>
            </a:r>
            <a:r>
              <a:rPr lang="en-IN" sz="2000" b="1" dirty="0" smtClean="0"/>
              <a:t>2</a:t>
            </a:r>
            <a:r>
              <a:rPr lang="en-IN" sz="3600" b="1" dirty="0" smtClean="0"/>
              <a:t> EMISSION</a:t>
            </a:r>
            <a:endParaRPr lang="en-IN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16839" y="2015951"/>
            <a:ext cx="6484035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  <a:tabLst>
                <a:tab pos="952500" algn="l"/>
                <a:tab pos="1422400" algn="l"/>
                <a:tab pos="1905000" algn="l"/>
              </a:tabLst>
            </a:pPr>
            <a:r>
              <a:rPr lang="en-US" altLang="zh-CN" sz="2600" dirty="0" smtClean="0">
                <a:solidFill>
                  <a:srgbClr val="010202"/>
                </a:solidFill>
                <a:latin typeface="Times New Roman" pitchFamily="18" charset="0"/>
                <a:cs typeface="Times New Roman" pitchFamily="18" charset="0"/>
              </a:rPr>
              <a:t>Primary  </a:t>
            </a:r>
            <a:r>
              <a:rPr lang="en-US" altLang="zh-CN" sz="2600" dirty="0">
                <a:solidFill>
                  <a:srgbClr val="010202"/>
                </a:solidFill>
                <a:latin typeface="Times New Roman" pitchFamily="18" charset="0"/>
                <a:cs typeface="Times New Roman" pitchFamily="18" charset="0"/>
              </a:rPr>
              <a:t>source of SO</a:t>
            </a:r>
            <a:r>
              <a:rPr lang="en-US" altLang="zh-CN" sz="1600" dirty="0">
                <a:solidFill>
                  <a:srgbClr val="010202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zh-CN" sz="2600" dirty="0">
                <a:solidFill>
                  <a:srgbClr val="010202"/>
                </a:solidFill>
                <a:latin typeface="Times New Roman" pitchFamily="18" charset="0"/>
                <a:cs typeface="Times New Roman" pitchFamily="18" charset="0"/>
              </a:rPr>
              <a:t> Emissions:</a:t>
            </a:r>
          </a:p>
          <a:p>
            <a:pPr>
              <a:lnSpc>
                <a:spcPts val="2000"/>
              </a:lnSpc>
              <a:tabLst>
                <a:tab pos="952500" algn="l"/>
                <a:tab pos="1422400" algn="l"/>
                <a:tab pos="1905000" algn="l"/>
              </a:tabLst>
            </a:pPr>
            <a:r>
              <a:rPr lang="en-US" altLang="zh-CN" sz="2600" dirty="0">
                <a:solidFill>
                  <a:srgbClr val="010202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lnSpc>
                <a:spcPts val="2000"/>
              </a:lnSpc>
              <a:tabLst>
                <a:tab pos="952500" algn="l"/>
                <a:tab pos="1422400" algn="l"/>
                <a:tab pos="1905000" algn="l"/>
              </a:tabLst>
            </a:pPr>
            <a:r>
              <a:rPr lang="en-US" altLang="zh-CN" sz="2600" dirty="0">
                <a:solidFill>
                  <a:srgbClr val="010202"/>
                </a:solidFill>
                <a:latin typeface="Times New Roman" pitchFamily="18" charset="0"/>
                <a:cs typeface="Times New Roman" pitchFamily="18" charset="0"/>
              </a:rPr>
              <a:t>Pyritic Sulfur  in  Raw  Material </a:t>
            </a:r>
          </a:p>
          <a:p>
            <a:pPr>
              <a:lnSpc>
                <a:spcPts val="1000"/>
              </a:lnSpc>
            </a:pPr>
            <a:endParaRPr lang="en-US" altLang="zh-CN" sz="2600" dirty="0">
              <a:solidFill>
                <a:srgbClr val="01020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2600" dirty="0">
              <a:solidFill>
                <a:srgbClr val="01020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800"/>
              </a:lnSpc>
              <a:tabLst>
                <a:tab pos="952500" algn="l"/>
                <a:tab pos="1422400" algn="l"/>
                <a:tab pos="1905000" algn="l"/>
              </a:tabLst>
            </a:pPr>
            <a:r>
              <a:rPr lang="en-US" altLang="zh-CN" sz="2600" dirty="0">
                <a:solidFill>
                  <a:srgbClr val="010202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altLang="zh-CN" sz="2600" dirty="0" smtClean="0">
                <a:solidFill>
                  <a:srgbClr val="010202"/>
                </a:solidFill>
                <a:latin typeface="Times New Roman" pitchFamily="18" charset="0"/>
                <a:cs typeface="Times New Roman" pitchFamily="18" charset="0"/>
              </a:rPr>
              <a:t>S  +  </a:t>
            </a:r>
            <a:r>
              <a:rPr lang="en-US" altLang="zh-CN" sz="2600" dirty="0">
                <a:solidFill>
                  <a:srgbClr val="010202"/>
                </a:solidFill>
                <a:latin typeface="Times New Roman" pitchFamily="18" charset="0"/>
                <a:cs typeface="Times New Roman" pitchFamily="18" charset="0"/>
              </a:rPr>
              <a:t>O2 </a:t>
            </a:r>
            <a:r>
              <a:rPr lang="en-US" altLang="zh-CN" sz="2600" dirty="0" smtClean="0">
                <a:solidFill>
                  <a:srgbClr val="010202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altLang="zh-CN" sz="2600" dirty="0" smtClean="0">
                <a:solidFill>
                  <a:srgbClr val="010202"/>
                </a:solidFill>
                <a:latin typeface="Times New Roman" pitchFamily="18" charset="0"/>
                <a:cs typeface="Times New Roman" pitchFamily="18" charset="0"/>
              </a:rPr>
              <a:t>SO2</a:t>
            </a:r>
            <a:endParaRPr lang="en-US" altLang="zh-CN" sz="2600" dirty="0">
              <a:solidFill>
                <a:srgbClr val="01020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2600" dirty="0">
              <a:solidFill>
                <a:srgbClr val="01020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2600" dirty="0">
              <a:solidFill>
                <a:srgbClr val="01020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952500" algn="l"/>
                <a:tab pos="1422400" algn="l"/>
                <a:tab pos="1905000" algn="l"/>
              </a:tabLst>
            </a:pPr>
            <a:r>
              <a:rPr lang="en-US" altLang="zh-CN" sz="2600" dirty="0" smtClean="0">
                <a:solidFill>
                  <a:srgbClr val="010202"/>
                </a:solidFill>
                <a:latin typeface="Times New Roman" pitchFamily="18" charset="0"/>
                <a:cs typeface="Times New Roman" pitchFamily="18" charset="0"/>
              </a:rPr>
              <a:t>Reaction  </a:t>
            </a:r>
            <a:r>
              <a:rPr lang="en-US" altLang="zh-CN" sz="2600" dirty="0">
                <a:solidFill>
                  <a:srgbClr val="010202"/>
                </a:solidFill>
                <a:latin typeface="Times New Roman" pitchFamily="18" charset="0"/>
                <a:cs typeface="Times New Roman" pitchFamily="18" charset="0"/>
              </a:rPr>
              <a:t>takes place </a:t>
            </a:r>
            <a:r>
              <a:rPr lang="en-US" altLang="zh-CN" sz="2600" dirty="0" smtClean="0">
                <a:solidFill>
                  <a:srgbClr val="010202"/>
                </a:solidFill>
                <a:latin typeface="Times New Roman" pitchFamily="18" charset="0"/>
                <a:cs typeface="Times New Roman" pitchFamily="18" charset="0"/>
              </a:rPr>
              <a:t>in the temperature  </a:t>
            </a:r>
            <a:r>
              <a:rPr lang="en-US" altLang="zh-CN" sz="2600" dirty="0">
                <a:solidFill>
                  <a:srgbClr val="010202"/>
                </a:solidFill>
                <a:latin typeface="Times New Roman" pitchFamily="18" charset="0"/>
                <a:cs typeface="Times New Roman" pitchFamily="18" charset="0"/>
              </a:rPr>
              <a:t>range </a:t>
            </a:r>
            <a:endParaRPr lang="en-US" altLang="zh-CN" sz="2600" dirty="0" smtClean="0">
              <a:solidFill>
                <a:srgbClr val="01020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tabLst>
                <a:tab pos="952500" algn="l"/>
                <a:tab pos="1422400" algn="l"/>
                <a:tab pos="1905000" algn="l"/>
              </a:tabLst>
            </a:pPr>
            <a:r>
              <a:rPr lang="en-US" altLang="zh-CN" sz="2600" dirty="0" smtClean="0">
                <a:solidFill>
                  <a:srgbClr val="010202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zh-CN" sz="2600" dirty="0">
                <a:solidFill>
                  <a:srgbClr val="010202"/>
                </a:solidFill>
                <a:latin typeface="Times New Roman" pitchFamily="18" charset="0"/>
                <a:cs typeface="Times New Roman" pitchFamily="18" charset="0"/>
              </a:rPr>
              <a:t>400 </a:t>
            </a:r>
            <a:r>
              <a:rPr lang="en-US" altLang="zh-CN" sz="2600" dirty="0" smtClean="0">
                <a:solidFill>
                  <a:srgbClr val="01020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CN" sz="2600" dirty="0">
                <a:solidFill>
                  <a:srgbClr val="010202"/>
                </a:solidFill>
                <a:latin typeface="Times New Roman" pitchFamily="18" charset="0"/>
                <a:cs typeface="Times New Roman" pitchFamily="18" charset="0"/>
              </a:rPr>
              <a:t>600°C</a:t>
            </a:r>
          </a:p>
          <a:p>
            <a:pPr lvl="1">
              <a:lnSpc>
                <a:spcPts val="1900"/>
              </a:lnSpc>
            </a:pPr>
            <a:endParaRPr lang="en-US" altLang="zh-CN" sz="2600" dirty="0">
              <a:solidFill>
                <a:srgbClr val="01020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346" y="1511895"/>
            <a:ext cx="3846903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0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471453" y="2159967"/>
            <a:ext cx="9858444" cy="3096344"/>
          </a:xfrm>
        </p:spPr>
        <p:txBody>
          <a:bodyPr/>
          <a:lstStyle/>
          <a:p>
            <a:pPr marL="0" indent="0">
              <a:buNone/>
            </a:pPr>
            <a:r>
              <a:rPr lang="de-DE" alt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 of this presentation is to focus on following:</a:t>
            </a:r>
          </a:p>
          <a:p>
            <a:pPr marL="0" indent="0">
              <a:buNone/>
            </a:pPr>
            <a:endParaRPr lang="de-DE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de-DE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Reduction and Control of NOx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de-DE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Reduction and Control of SOx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600" b="1" dirty="0" smtClean="0"/>
              <a:t>FOCUS AREA</a:t>
            </a:r>
            <a:endParaRPr lang="en-IN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16839" y="337490"/>
            <a:ext cx="9613057" cy="1030390"/>
          </a:xfrm>
        </p:spPr>
        <p:txBody>
          <a:bodyPr/>
          <a:lstStyle/>
          <a:p>
            <a:r>
              <a:rPr lang="en-IN" sz="3600" b="1" dirty="0" smtClean="0"/>
              <a:t>SULPHUR </a:t>
            </a:r>
            <a:r>
              <a:rPr lang="en-IN" sz="3600" b="1" dirty="0" smtClean="0"/>
              <a:t>ABSORPTION</a:t>
            </a:r>
            <a:endParaRPr lang="en-IN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16839" y="2015951"/>
            <a:ext cx="9613057" cy="1699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  <a:tabLst>
                <a:tab pos="838200" algn="l"/>
              </a:tabLst>
            </a:pP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 +  SO</a:t>
            </a:r>
            <a:r>
              <a:rPr lang="en-US" altLang="zh-CN" sz="1992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CaSO</a:t>
            </a:r>
            <a:r>
              <a:rPr lang="en-US" altLang="zh-CN" sz="1992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>
              <a:lnSpc>
                <a:spcPts val="1000"/>
              </a:lnSpc>
            </a:pPr>
            <a:endParaRPr lang="en-US" altLang="zh-CN" dirty="0"/>
          </a:p>
          <a:p>
            <a:pPr algn="ctr">
              <a:lnSpc>
                <a:spcPts val="1000"/>
              </a:lnSpc>
            </a:pPr>
            <a:endParaRPr lang="en-US" altLang="zh-CN" dirty="0"/>
          </a:p>
          <a:p>
            <a:pPr algn="ctr">
              <a:lnSpc>
                <a:spcPts val="1000"/>
              </a:lnSpc>
            </a:pPr>
            <a:endParaRPr lang="en-US" altLang="zh-CN" dirty="0"/>
          </a:p>
          <a:p>
            <a:pPr algn="ctr">
              <a:lnSpc>
                <a:spcPts val="4200"/>
              </a:lnSpc>
              <a:tabLst>
                <a:tab pos="838200" algn="l"/>
              </a:tabLst>
            </a:pP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altLang="zh-CN" sz="1992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 +  SO</a:t>
            </a:r>
            <a:r>
              <a:rPr lang="en-US" altLang="zh-CN" sz="1992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CaSO</a:t>
            </a:r>
            <a:r>
              <a:rPr lang="en-US" altLang="zh-CN" sz="1992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 +  CO</a:t>
            </a:r>
            <a:r>
              <a:rPr lang="en-US" altLang="zh-CN" sz="1992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lvl="1">
              <a:lnSpc>
                <a:spcPts val="1900"/>
              </a:lnSpc>
            </a:pPr>
            <a:endParaRPr lang="en-US" altLang="zh-CN" sz="2600" dirty="0">
              <a:solidFill>
                <a:srgbClr val="01020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72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16839" y="337490"/>
            <a:ext cx="9613057" cy="1030390"/>
          </a:xfrm>
        </p:spPr>
        <p:txBody>
          <a:bodyPr/>
          <a:lstStyle/>
          <a:p>
            <a:r>
              <a:rPr lang="en-IN" sz="3600" b="1" dirty="0" smtClean="0"/>
              <a:t>REAL TIME TESTING </a:t>
            </a:r>
            <a:br>
              <a:rPr lang="en-IN" sz="3600" b="1" dirty="0" smtClean="0"/>
            </a:br>
            <a:r>
              <a:rPr lang="en-IN" sz="3600" b="1" dirty="0" smtClean="0"/>
              <a:t>FOR NOx REDUCTION AND CONTROL</a:t>
            </a:r>
            <a:endParaRPr lang="en-IN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92163" y="2087959"/>
            <a:ext cx="96130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Situation at every plant is different therefore, 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recommend:</a:t>
            </a:r>
          </a:p>
          <a:p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PHASE 	: Real Time Test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 PHASE	: Complete SNCR Installation</a:t>
            </a:r>
            <a:endParaRPr lang="en-I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3200" dirty="0" smtClean="0"/>
          </a:p>
          <a:p>
            <a:endParaRPr lang="en-IN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12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16839" y="337490"/>
            <a:ext cx="9613057" cy="1030390"/>
          </a:xfrm>
        </p:spPr>
        <p:txBody>
          <a:bodyPr/>
          <a:lstStyle/>
          <a:p>
            <a:r>
              <a:rPr lang="en-IN" sz="3600" b="1" dirty="0" smtClean="0"/>
              <a:t>REAL TIME TESTING </a:t>
            </a:r>
            <a:br>
              <a:rPr lang="en-IN" sz="3600" b="1" dirty="0" smtClean="0"/>
            </a:br>
            <a:r>
              <a:rPr lang="en-IN" sz="3600" b="1" dirty="0" smtClean="0"/>
              <a:t>FOR NOx REDUCTION AND CONTROL</a:t>
            </a:r>
            <a:endParaRPr lang="en-IN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16839" y="1727919"/>
            <a:ext cx="961305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smtClean="0">
                <a:solidFill>
                  <a:srgbClr val="00B050"/>
                </a:solidFill>
              </a:rPr>
              <a:t>WHAT WE DO FOR REAL TIME TEST ??</a:t>
            </a:r>
          </a:p>
          <a:p>
            <a:endParaRPr lang="en-IN" sz="14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for controlling NOx on real time basis for 2 to 4 days with our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Ready Portable SNCR System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monitoring of NOx &amp;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SOx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during the test.</a:t>
            </a:r>
          </a:p>
          <a:p>
            <a:pPr>
              <a:lnSpc>
                <a:spcPct val="150000"/>
              </a:lnSpc>
            </a:pP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Quantity of Aqueous Ammonia is continuously regulated and monitored. </a:t>
            </a:r>
            <a:endParaRPr lang="en-IN" sz="3200" dirty="0" smtClean="0"/>
          </a:p>
          <a:p>
            <a:endParaRPr lang="en-IN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639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16839" y="337490"/>
            <a:ext cx="9613057" cy="1030390"/>
          </a:xfrm>
        </p:spPr>
        <p:txBody>
          <a:bodyPr/>
          <a:lstStyle/>
          <a:p>
            <a:r>
              <a:rPr lang="en-IN" sz="3600" b="1" dirty="0" smtClean="0"/>
              <a:t>TYPICAL CASE STUDY FOR SNCR OPEX</a:t>
            </a:r>
            <a:endParaRPr lang="en-IN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64171" y="1367880"/>
            <a:ext cx="9465725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 CEMENT PLANT WITH 5000 TPD CLINKER PRODUCTION CAPACITY</a:t>
            </a:r>
            <a:endParaRPr lang="en-IN" sz="20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NOx  Level	: 1150 mg/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Desired NOx Level	: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750 mg/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Molar Ratio of Ammonia in Solution	 =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1.25 : 1 (25% ammonia)</a:t>
            </a:r>
            <a:endParaRPr lang="en-I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Computed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Ammonia consumption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0.92 m</a:t>
            </a:r>
            <a:r>
              <a:rPr lang="en-IN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/hr.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 of ammonia considered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: </a:t>
            </a:r>
            <a:r>
              <a:rPr lang="en-IN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₹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/ Litre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Annually: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0.92 x 1000 x 24 x 10 x 330 	=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728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Lac / Year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Cost/Ton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Clinker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=  44.16 </a:t>
            </a:r>
            <a:r>
              <a:rPr 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₹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Ton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Clinker</a:t>
            </a:r>
          </a:p>
          <a:p>
            <a:r>
              <a:rPr lang="en-I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Ammonia </a:t>
            </a:r>
            <a:r>
              <a:rPr lang="en-I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consumption cost </a:t>
            </a:r>
            <a:r>
              <a:rPr lang="en-I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 </a:t>
            </a:r>
            <a:r>
              <a:rPr lang="en-IN" sz="24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₹ </a:t>
            </a:r>
            <a:r>
              <a:rPr lang="en-I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/ Ton of Clinker</a:t>
            </a:r>
            <a:endParaRPr lang="en-I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/>
              <a:t> </a:t>
            </a:r>
          </a:p>
          <a:p>
            <a:endParaRPr lang="en-IN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93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600" b="1" dirty="0" smtClean="0"/>
              <a:t>COMPANIES WE HAVE WORKED WITH</a:t>
            </a:r>
            <a:endParaRPr lang="en-IN" sz="3600" b="1" dirty="0"/>
          </a:p>
        </p:txBody>
      </p:sp>
      <p:pic>
        <p:nvPicPr>
          <p:cNvPr id="23553" name="Picture 1" descr="C:\Users\BQB\Desktop\LOGO\ADITYA BIRL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211" y="3168086"/>
            <a:ext cx="2333549" cy="1153970"/>
          </a:xfrm>
          <a:prstGeom prst="rect">
            <a:avLst/>
          </a:prstGeom>
          <a:noFill/>
        </p:spPr>
      </p:pic>
      <p:pic>
        <p:nvPicPr>
          <p:cNvPr id="23554" name="Picture 2" descr="C:\Users\BQB\Desktop\LOGO\BIRL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410" y="1597312"/>
            <a:ext cx="2356350" cy="1512041"/>
          </a:xfrm>
          <a:prstGeom prst="rect">
            <a:avLst/>
          </a:prstGeom>
          <a:noFill/>
        </p:spPr>
      </p:pic>
      <p:pic>
        <p:nvPicPr>
          <p:cNvPr id="23555" name="Picture 3" descr="C:\Users\BQB\Desktop\LOGO\green island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00537" y="1704403"/>
            <a:ext cx="1333456" cy="1017064"/>
          </a:xfrm>
          <a:prstGeom prst="rect">
            <a:avLst/>
          </a:prstGeom>
          <a:noFill/>
        </p:spPr>
      </p:pic>
      <p:pic>
        <p:nvPicPr>
          <p:cNvPr id="23556" name="Picture 4" descr="C:\Users\BQB\Desktop\LOGO\images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17427" y="1824760"/>
            <a:ext cx="3416984" cy="901620"/>
          </a:xfrm>
          <a:prstGeom prst="rect">
            <a:avLst/>
          </a:prstGeom>
          <a:noFill/>
        </p:spPr>
      </p:pic>
      <p:pic>
        <p:nvPicPr>
          <p:cNvPr id="23557" name="Picture 5" descr="C:\Users\BQB\Desktop\LOGO\LAFARGE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0791" y="3168086"/>
            <a:ext cx="3000278" cy="1080029"/>
          </a:xfrm>
          <a:prstGeom prst="rect">
            <a:avLst/>
          </a:prstGeom>
          <a:noFill/>
        </p:spPr>
      </p:pic>
      <p:pic>
        <p:nvPicPr>
          <p:cNvPr id="23558" name="Picture 6" descr="C:\Users\BQB\Desktop\LOGO\mehta_group_logo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6894" y="4896132"/>
            <a:ext cx="2656496" cy="720019"/>
          </a:xfrm>
          <a:prstGeom prst="rect">
            <a:avLst/>
          </a:prstGeom>
          <a:noFill/>
        </p:spPr>
      </p:pic>
      <p:pic>
        <p:nvPicPr>
          <p:cNvPr id="14" name="Picture 7" descr="IKN LOGO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18" y="3384092"/>
            <a:ext cx="1446315" cy="115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BQB\Desktop\LOGO\holcim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1472" y="4646813"/>
            <a:ext cx="2563606" cy="101400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00411" y="2740021"/>
            <a:ext cx="2605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Green Island Cement</a:t>
            </a:r>
            <a:endParaRPr lang="en-IN" dirty="0"/>
          </a:p>
        </p:txBody>
      </p:sp>
      <p:pic>
        <p:nvPicPr>
          <p:cNvPr id="13" name="Picture 5" descr="E:\SHASHANK\Banner, Brochure, Website\PPC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17468" y="4854151"/>
            <a:ext cx="2133601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040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539982" y="1512041"/>
            <a:ext cx="5941524" cy="4276616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/>
            <a:endParaRPr lang="en-IN" dirty="0" smtClean="0"/>
          </a:p>
        </p:txBody>
      </p:sp>
      <p:pic>
        <p:nvPicPr>
          <p:cNvPr id="33799" name="Picture 7" descr="IKN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06" y="2462000"/>
            <a:ext cx="1446315" cy="115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 descr="Cemprotec-logo.jpg"/>
          <p:cNvPicPr>
            <a:picLocks noChangeAspect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26" y="2743575"/>
            <a:ext cx="2486342" cy="68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06" y="3816151"/>
            <a:ext cx="3001091" cy="103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1" descr="Satarem-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26" y="3679601"/>
            <a:ext cx="3319752" cy="53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TextBox 2"/>
          <p:cNvSpPr txBox="1">
            <a:spLocks noChangeArrowheads="1"/>
          </p:cNvSpPr>
          <p:nvPr/>
        </p:nvSpPr>
        <p:spPr bwMode="auto">
          <a:xfrm>
            <a:off x="7328806" y="1538485"/>
            <a:ext cx="3184437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sz="3200" b="1" dirty="0"/>
              <a:t>EURO KILNS</a:t>
            </a:r>
          </a:p>
          <a:p>
            <a:pPr eaLnBrk="1" hangingPunct="1"/>
            <a:r>
              <a:rPr lang="en-IN" sz="1400" b="1" dirty="0"/>
              <a:t>ALL KIND OF KILN MECH. WORKS</a:t>
            </a:r>
            <a:endParaRPr lang="en-IN" sz="2400" b="1" dirty="0"/>
          </a:p>
        </p:txBody>
      </p:sp>
      <p:sp>
        <p:nvSpPr>
          <p:cNvPr id="33804" name="AutoShape 14" descr="data:image/jpeg;base64,/9j/4AAQSkZJRgABAQAAAQABAAD/2wCEAAkGBhQQERUQEhQUFRUWGSEXFxYYGRobHhgYGhwdGBgXHBodHSYkHRsjHiAZHy8gIycrLy0sHx8xNTAqNSctLCwBCQoKDQsNGQ8OGSwkHiQ1LCw1LDQsLC8sNjUxLCwsNCwtNC81NS80NTUtLS4tNDQsLC00NjU1Li8sLC8sLywsLP/AABEIAFsAWAMBIgACEQEDEQH/xAAcAAACAgMBAQAAAAAAAAAAAAAGBwAIAQQFAwL/xAA7EAACAQIDBgMFBgQHAQAAAAABAgMEEQASIQUGBzFBURMiYRRxgZGhIzJCUmJyQ4KSsTOissHC0fAW/8QAGwEAAQUBAQAAAAAAAAAAAAAAAwECBAUGAAf/xAAtEQABAwMDAgMIAwAAAAAAAAABAAIDBAUREiExQVFxgfAGEyIyYZHB0aGy8f/aAAwDAQACEQMRAD8AeGMHEJwI7/cQodmR20edh5Ir/wCd+y/U9MFhhkneI4xklISBytzfHfeDZkYeU5nb7ka/ebufQDucdykqllRZEIKuoZT3BFwcVN2ztqWrmaoncvI3M9AOigdFHQDDs4IbzePSNSOfPTny+sTar8jcfLF/cLEaKkbLnLs79t+3ghMk1OwuBx+2eVlpqlbjOrRsR3Q5l+Nmb5YVC1LDkzD4n/vD744xRvs7V0DpIrqpYBiNUawOp0OK/wCNR7OyiSgAd0JCDMMPR9wehefacd3crErSkZmtoMouL9yMWIwm+AFEo9pmJXMcsai4zZRdnNudiSmvocHvELewbOonlB+1byRD9ZHO3ZRdvhjK3vVU3IxRjs0evNGj2Zkro7P3qpp6ialjkBlgNnX+5X8wB0NuRx1wcVEodqywzCoidllDZg99cx53731vfniw/DviPHtOPI9kqUHnj/MPzp3Hccx8sNulkkoWiRm7ev0P6SslDtka4mMBsTGeyiqMMITiPwwqopJKyNnqo2OZydZE/cPxKB1HIdBhl7Y4m01HWmiqMyeVW8W11BbXKwGo0trY4KaSrSVBJG6ujahlIIPqCMWlHUVNteJmt2PcbEJjg1+yqCcH/DHcuumf2mCRqWIqUM9tWU81RTz5DzcgRzvgr2ruRS7Q2yY4ogkcAD1jLoskjG6RgDQEj7xHS/bDXp6dUVURQqqLADQADkBjRXK/64GxxtwXDJzvj1ygsi3yULbO4X0MRzvEaiQ6tLOTIzHub6fTHa/+cpbW9mp7dvCjt/px0zgIr9hTNWTymNnRnQpYIwyqiKfvSKV8wbQD164yPvZJT8Tz91IwFubT4Z0ExzCEQuNRJAfCZT3GXT6YV3FLdHaESpJNM9XTxAqslvNGCf4gHU6DP1sL2w+1xiWFWUqwBBFiDqCDoQR1GJlHcpqWVrz8WO+/2PRNcwOGFTvDG4a8NqmokjrGZ6aJSGRxo72/J2X9RGo5A4IBuBS0O2YxNHnpqi/s4J8qTDXw3HUW+7f07YZu2du09HH4lRIkS9M3W3RV5k+gxpLnfXSsEVK35xzjv0H5QWRgbldJcTAPurxTi2jXGlhRggjLCR9C7KRoF6CxJ17chjGMZPBLA7TIMHnCkAg8JP8AFSr8Ta1SfysE/pUDHJ3f3qqaF89PKya3ZOaN+5Doffa+PPeSs8asqJQb55nYe4ubfS2NUbOlyl/DkygXLZWsB3va2PV4IoRSMilxjA2OOygknVkKyPDKgMdAk0mstSTUSN3MhuPktsFt8CW0qSQ7Opkpw5y+BcJe5jAXNoGUkW6Bhj1FNMdn1CRrIszK4QWZGzEWUjNK5Hvzj4Y8snPvJC49SVOHCKDgH2pu7VO1VKjEXlBjALiTwwkYPhP4uRDcNYMlr3vzvjpbC2ZPDUyeISYzGMhQvkzBvNmWR3YSa6WNit+oxq0VFIGXxYql6kSktKsloyuc2IObL4eSwyZb6W564a34DsUqLoTp1+OPq+Bfa9K5qWaVKiWHwwIlha2SQFvEzAOpzMCmVtQMpHl6+dZs6seipo87CoEiGRw2qhczDMRbOB5A35tdNcMDAeq5ffEjZftGz5SptJD9vGw5q8XnuPWwIxWzaW1JalzLPI0jn8TEk97C/Ia8hpiyOzIamSWomqVdElgUCJmBEZDSgrYEjMVysSO4HTCD2fuDXVEKTw0zvG4urKV1todM1+eNj7OTRQteJnAYIwTjrnbPko0wJOy2uF9f4O1aZr2DN4Z/nBX+9sZx50u5u0aeWOb2OovG6uLITqrBhyv2xjD71RsrpxLE9vGPmC6N2kYIVlKbYsERvHDEh7qir/YY5G/9XCtBPHPKkYkjZFzHmxBygDmTe3LAjxQ4mVNBL7LBEELKGWdrNcHQ5F5XB083ywldo7UlqHMs0jyOebMST7h2HoMV1ssc9Xpne7DeR1Ke+QN2VmeH20xU7NppL6iMI37kGQ3+X1wR5cI7ghvgIZG2fK1llOaEnkJOTJ/MLW9R64eIxVXOjdSVT4zxyPAp7Ham5Xyy4Da6nnJqM61RnzN7M0TERhSPsuuUW/FnB1vzGDRsAU77QAqolWY+M8pil0vAFJFl62dApT9RPfEOIZ7JxRtSI3hoJLZ8oz5eWawzEel72x7BMamxc/s8Xi38Tw0z3558ozX9b3xunAilXC302mKWgqZibZYmA/cwyr9SMAO4HFehp6SGkl8SIxqFLFcyk8ybrcjU9RjQ45b4ByuzomvlOeYj81vJH7xcsR+3CixtLTZI6mizPkZORj14qNJIQ7ZW02XvBT1QzQTRS9fIwJHvHMfEYmEfwT3a9orTVMPJTi4PeRtFHwGZvl3xMZu50kdFUGFjtWPWEZji4ZTX4i7mjaVIUAtNH54W/V1S/Zhp77Hpis80RRirAhlJBB5gg2IPuOLhnC63n4SR1m0Uq7hYm1qEGhdl+7l7ZuTH07nFtY7wKIOim+XkfQ9vNDkj1bhA/DbhYa6JqqcvHGQRDl0Yt0lH6VPLufdhgbP3yk2ey0e1vKeUVYL+HMByzn8D2539+mDmGJUUIoCqosABYADQADtivXF3fD22sMMZvDT3Vbcmfk7/APEHsD3x0D5b5Vlsg+H+vh63SkCNuysLDOrqHVgykXDAggg9QRj0vipWyt46ilP2E8sXojED105fTDo3Y2VtWspIqk7TaPxVzZfBRiBcgebTprgFwsbqEanyDSfH8ZStl1dEypplQFmIVRqSTYAepOF3vBxPSaZNn7OkRp5Wye0Mfs479VP427dL258sLDialRBWNSzVU1SFVWu5sLsL/cuQLdMCKSlSGBIINwRzBHI+/Frb/Z1kkQmc/ORkbbefUob5SDhWTXhpTGiNFIC5Yl3nP+IZiNZcx5H05W0N9cIje7dCbZs/gSi4OscgByyL3HqOo5j4g4fnDfe8bSo1dj9tHZJh+oDR/cw199+2O9tLYsVSqrMiuFYOt+jKbqR/7XFVR3Sptk72S7jJyPr3CIWNeMhcThvuz7BQRxMLSP8AaS/vbW3wFl+GJgpAxMUssrppHSO5JyiAYGFnGLYziYElXN3hpJZaaWKndY5XUqsjXIUnS+nW17HocVy3h4b11FdpIWZB/Ej8627m2q/EDFn7YwcWtuustuJ0AEHn/Ux7A9U5OLYbqUnhUVNFa2WFAfflF/rgd4hbnUctNLUNTx+Kqkh1uhv6lSL/ABwbRqALDkNB7uWJt4urbjFHpaRjOf4TI2aCVX3jnFbad/zQofqw/wBsDu7u4VZX2MELZD/Ebyp/Uef8t8WKq92Kaoq/aJoUkkRAqs4vYXJ+6dOZOtsdtRpg8ftC+mpWQRN3A5P6XGIFxJQDw54ZNst2meoLu65WRBaO17i99WIPI6czhgYlsTGcnnkqZDJKckooAaMBTExMTAUq/9k="/>
          <p:cNvSpPr>
            <a:spLocks noChangeAspect="1" noChangeArrowheads="1"/>
          </p:cNvSpPr>
          <p:nvPr/>
        </p:nvSpPr>
        <p:spPr bwMode="auto">
          <a:xfrm>
            <a:off x="184045" y="-136504"/>
            <a:ext cx="359409" cy="28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3805" name="AutoShape 16" descr="http://www.ercomgroup.org/ERCOM%20LOGO.jpg"/>
          <p:cNvSpPr>
            <a:spLocks noChangeAspect="1" noChangeArrowheads="1"/>
          </p:cNvSpPr>
          <p:nvPr/>
        </p:nvSpPr>
        <p:spPr bwMode="auto">
          <a:xfrm>
            <a:off x="364618" y="7501"/>
            <a:ext cx="359409" cy="28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600" b="1" dirty="0"/>
              <a:t>OUR ASSOCIATES</a:t>
            </a:r>
            <a:endParaRPr lang="en-IN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26" y="4514238"/>
            <a:ext cx="3924300" cy="673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97" y="1626046"/>
            <a:ext cx="2171428" cy="8761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012" y="1626046"/>
            <a:ext cx="1457325" cy="971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64570" y="259759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CEMCON SWITZERLAND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43023" y="2525707"/>
            <a:ext cx="7560945" cy="1656045"/>
          </a:xfrm>
        </p:spPr>
        <p:txBody>
          <a:bodyPr/>
          <a:lstStyle/>
          <a:p>
            <a:r>
              <a:rPr lang="en-IN" sz="5400" b="1" dirty="0" smtClean="0"/>
              <a:t>THANK YOU</a:t>
            </a:r>
            <a:endParaRPr lang="en-IN" sz="5400" b="1" dirty="0"/>
          </a:p>
        </p:txBody>
      </p:sp>
    </p:spTree>
    <p:extLst>
      <p:ext uri="{BB962C8B-B14F-4D97-AF65-F5344CB8AC3E}">
        <p14:creationId xmlns:p14="http://schemas.microsoft.com/office/powerpoint/2010/main" val="104058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840" y="1511895"/>
            <a:ext cx="9580379" cy="2634675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16839" y="337490"/>
            <a:ext cx="9613057" cy="1030390"/>
          </a:xfrm>
        </p:spPr>
        <p:txBody>
          <a:bodyPr/>
          <a:lstStyle/>
          <a:p>
            <a:r>
              <a:rPr lang="en-IN" sz="3600" b="1" dirty="0" smtClean="0"/>
              <a:t>NEW EMISSION NORMS</a:t>
            </a:r>
            <a:br>
              <a:rPr lang="en-IN" sz="3600" b="1" dirty="0" smtClean="0"/>
            </a:br>
            <a:r>
              <a:rPr lang="en-IN" sz="2400" b="1" dirty="0" smtClean="0"/>
              <a:t>Notification No. GSR 612 (E) dated 25.08.2014</a:t>
            </a:r>
            <a:endParaRPr lang="en-IN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32" y="4104183"/>
            <a:ext cx="9574090" cy="23623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16839" y="337490"/>
            <a:ext cx="9613057" cy="1030390"/>
          </a:xfrm>
        </p:spPr>
        <p:txBody>
          <a:bodyPr/>
          <a:lstStyle/>
          <a:p>
            <a:r>
              <a:rPr lang="en-IN" sz="3600" b="1" dirty="0" smtClean="0"/>
              <a:t>NEW EMISSION NORMS</a:t>
            </a:r>
            <a:br>
              <a:rPr lang="en-IN" sz="3600" b="1" dirty="0" smtClean="0"/>
            </a:br>
            <a:r>
              <a:rPr lang="en-IN" sz="2400" b="1" dirty="0" smtClean="0"/>
              <a:t>Notification No. GSR 612 (E) dated 25.08.2014</a:t>
            </a:r>
            <a:endParaRPr lang="en-IN" sz="24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3664408" y="1440159"/>
            <a:ext cx="4040523" cy="4968280"/>
            <a:chOff x="716839" y="1511895"/>
            <a:chExt cx="3717917" cy="4559799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6840" y="1511895"/>
              <a:ext cx="3717916" cy="2875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6839" y="4387365"/>
              <a:ext cx="3717917" cy="1684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91036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16839" y="337490"/>
            <a:ext cx="9613057" cy="1030390"/>
          </a:xfrm>
        </p:spPr>
        <p:txBody>
          <a:bodyPr/>
          <a:lstStyle/>
          <a:p>
            <a:r>
              <a:rPr lang="en-IN" sz="3600" b="1" dirty="0" smtClean="0"/>
              <a:t>HOW NOx AFFECT US ??</a:t>
            </a:r>
            <a:endParaRPr lang="en-IN" sz="2400" b="1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16839" y="1511895"/>
            <a:ext cx="9613058" cy="4968280"/>
          </a:xfrm>
        </p:spPr>
        <p:txBody>
          <a:bodyPr/>
          <a:lstStyle/>
          <a:p>
            <a:pPr marL="0" indent="0" algn="just">
              <a:buNone/>
            </a:pPr>
            <a:r>
              <a:rPr lang="en-I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is mixture of different gases, mainly </a:t>
            </a:r>
            <a:r>
              <a:rPr lang="en-IN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78% </a:t>
            </a:r>
            <a:r>
              <a:rPr lang="en-I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IN" sz="1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IN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20.8% </a:t>
            </a:r>
            <a:r>
              <a:rPr lang="en-I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IN" sz="1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N</a:t>
            </a:r>
            <a:r>
              <a:rPr lang="en-IN" sz="1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remain inert in normal temp.)</a:t>
            </a:r>
          </a:p>
          <a:p>
            <a:pPr algn="just">
              <a:buFont typeface="Arial" pitchFamily="34" charset="0"/>
              <a:buChar char="•"/>
            </a:pPr>
            <a:endParaRPr lang="en-I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NOx is formed during high temperature combustion in presence of excess O</a:t>
            </a: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NOx 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emission contributes to the formation of fine particles and ozone smog that cost society billions of dollars annually from illnesses and deaths</a:t>
            </a:r>
            <a:r>
              <a:rPr lang="en-I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I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Nitrogen 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oxides eventually form nitric acid  when dissolved in atmospheric moisture, forming a component of acid rain . This chemical reaction occurs when nitrogen dioxide reacts with water:  </a:t>
            </a:r>
            <a:endParaRPr lang="en-I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I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I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I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→ HNO</a:t>
            </a:r>
            <a:r>
              <a:rPr lang="en-I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+ HNO</a:t>
            </a:r>
            <a:r>
              <a:rPr lang="en-I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</p:txBody>
      </p:sp>
      <p:pic>
        <p:nvPicPr>
          <p:cNvPr id="12" name="Picture 2" descr="http://www.stateoftheair.org/2013/assets/images/oz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1079" y="3816151"/>
            <a:ext cx="5184576" cy="1152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286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16839" y="337490"/>
            <a:ext cx="9613057" cy="1030390"/>
          </a:xfrm>
        </p:spPr>
        <p:txBody>
          <a:bodyPr/>
          <a:lstStyle/>
          <a:p>
            <a:r>
              <a:rPr lang="en-IN" sz="3600" b="1" dirty="0" smtClean="0"/>
              <a:t>MAJOR SOURCES OF NOx IN CEMENT PLANTS</a:t>
            </a:r>
            <a:endParaRPr lang="en-IN" sz="2400" b="1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16839" y="2159967"/>
            <a:ext cx="9613058" cy="2520280"/>
          </a:xfrm>
        </p:spPr>
        <p:txBody>
          <a:bodyPr/>
          <a:lstStyle/>
          <a:p>
            <a:pPr lvl="1">
              <a:lnSpc>
                <a:spcPts val="2000"/>
              </a:lnSpc>
              <a:buFont typeface="Wingdings" panose="05000000000000000000" pitchFamily="2" charset="2"/>
              <a:buChar char="q"/>
              <a:tabLst>
                <a:tab pos="63500" algn="l"/>
              </a:tabLst>
            </a:pP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 Feed NOx	:	Very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minor to no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contribution</a:t>
            </a:r>
          </a:p>
          <a:p>
            <a:pPr marL="457200" lvl="1" indent="0">
              <a:lnSpc>
                <a:spcPts val="2000"/>
              </a:lnSpc>
              <a:buNone/>
              <a:tabLst>
                <a:tab pos="63500" algn="l"/>
              </a:tabLst>
            </a:pP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ts val="2100"/>
              </a:lnSpc>
              <a:buFont typeface="Wingdings" panose="05000000000000000000" pitchFamily="2" charset="2"/>
              <a:buChar char="q"/>
              <a:tabLst>
                <a:tab pos="63500" algn="l"/>
              </a:tabLst>
            </a:pP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 Thermal NOx	:	Created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by reaction of N2 and O2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in air at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                           				Temperatures &gt;1300 </a:t>
            </a:r>
            <a:r>
              <a:rPr lang="en-US" altLang="zh-CN" sz="2400" b="1" dirty="0" err="1" smtClean="0">
                <a:latin typeface="Times New Roman" pitchFamily="18" charset="0"/>
                <a:cs typeface="Times New Roman" pitchFamily="18" charset="0"/>
              </a:rPr>
              <a:t>degC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(i.e. - Kiln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lvl="1" indent="0">
              <a:lnSpc>
                <a:spcPts val="2100"/>
              </a:lnSpc>
              <a:buNone/>
              <a:tabLst>
                <a:tab pos="63500" algn="l"/>
              </a:tabLst>
            </a:pP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ts val="2400"/>
              </a:lnSpc>
              <a:buFont typeface="Wingdings" panose="05000000000000000000" pitchFamily="2" charset="2"/>
              <a:buChar char="q"/>
              <a:tabLst>
                <a:tab pos="63500" algn="l"/>
              </a:tabLst>
            </a:pP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 Fuel NOx	:	Formed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alciner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by combustion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of                                         				N-atom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in fuel</a:t>
            </a:r>
          </a:p>
          <a:p>
            <a:endParaRPr lang="en-IN" sz="2000" b="1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IN" sz="20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79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16839" y="337490"/>
            <a:ext cx="9613057" cy="1030390"/>
          </a:xfrm>
        </p:spPr>
        <p:txBody>
          <a:bodyPr/>
          <a:lstStyle/>
          <a:p>
            <a:r>
              <a:rPr lang="en-IN" sz="3600" b="1" dirty="0" smtClean="0"/>
              <a:t>THERMAL NOx FORMATION</a:t>
            </a:r>
            <a:endParaRPr lang="en-IN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6838" y="1524001"/>
            <a:ext cx="961305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NOx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formed in the high-temperature environment  in the burning zone of a kiln is “thermal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NOx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at the range 1200-1600°C  .  Thermal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NOx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formed by oxidation of atmospheric nitrogen at high temperatures.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Since the flame temperature in a kiln is significantly above these temperatures, considerable amounts of thermal NO are generated in the burning zone.  The thermal reaction between oxygen and nitrogen is simplified as follows:</a:t>
            </a:r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+ 2N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→  2NO + 2N 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N + O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→ NO + 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formation increases exponentially as temperature increases, and increases as excess oxygen (O2) increases.  Above  1400°C,  small  changes  in  temperature  produce  large  changes  in concentrations of NO at a given oxygen concentration 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 temperatures in kiln burning zones are significantly above clinker material temperatures, which must reach about 1450°C to form some clinker compounds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22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16839" y="337490"/>
            <a:ext cx="9613057" cy="1030390"/>
          </a:xfrm>
        </p:spPr>
        <p:txBody>
          <a:bodyPr/>
          <a:lstStyle/>
          <a:p>
            <a:r>
              <a:rPr lang="en-IN" sz="3600" b="1" dirty="0" smtClean="0"/>
              <a:t>FUEL NOx FORMATION</a:t>
            </a:r>
            <a:endParaRPr lang="en-IN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16839" y="1799927"/>
            <a:ext cx="9613057" cy="4529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NOx can also result from oxidation of nitrogen compounds in fuel (Fuel          NOx).  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Fuel nitrogen is only partially converted into NO during combustion and this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occurs throughout the temperature range of the combustion process relatively independent of temperature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2400"/>
              </a:lnSpc>
              <a:tabLst>
                <a:tab pos="1917700" algn="l"/>
              </a:tabLst>
            </a:pPr>
            <a:r>
              <a:rPr lang="en-US" altLang="zh-CN" sz="2400" dirty="0" smtClean="0">
                <a:solidFill>
                  <a:srgbClr val="010202"/>
                </a:solidFill>
                <a:latin typeface="Times New Roman" pitchFamily="18" charset="0"/>
                <a:cs typeface="Times New Roman" pitchFamily="18" charset="0"/>
              </a:rPr>
              <a:t>		"</a:t>
            </a:r>
            <a:r>
              <a:rPr lang="en-US" altLang="zh-CN" sz="2400" dirty="0">
                <a:solidFill>
                  <a:srgbClr val="010202"/>
                </a:solidFill>
                <a:latin typeface="Times New Roman" pitchFamily="18" charset="0"/>
                <a:cs typeface="Times New Roman" pitchFamily="18" charset="0"/>
              </a:rPr>
              <a:t>N"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1020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1020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10202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10202"/>
                </a:solidFill>
                <a:latin typeface="Times New Roman" pitchFamily="18" charset="0"/>
                <a:cs typeface="Times New Roman" pitchFamily="18" charset="0"/>
              </a:rPr>
              <a:t>NO</a:t>
            </a:r>
          </a:p>
          <a:p>
            <a:pPr>
              <a:lnSpc>
                <a:spcPts val="1000"/>
              </a:lnSpc>
            </a:pPr>
            <a:endParaRPr lang="en-US" altLang="zh-CN" sz="2400" dirty="0"/>
          </a:p>
          <a:p>
            <a:pPr>
              <a:lnSpc>
                <a:spcPts val="3600"/>
              </a:lnSpc>
              <a:tabLst>
                <a:tab pos="1917700" algn="l"/>
              </a:tabLst>
            </a:pPr>
            <a:r>
              <a:rPr lang="en-US" altLang="zh-CN" sz="2400" dirty="0" smtClean="0">
                <a:solidFill>
                  <a:srgbClr val="010202"/>
                </a:solidFill>
                <a:latin typeface="Times New Roman" pitchFamily="18" charset="0"/>
                <a:cs typeface="Times New Roman" pitchFamily="18" charset="0"/>
              </a:rPr>
              <a:t>		"</a:t>
            </a:r>
            <a:r>
              <a:rPr lang="en-US" altLang="zh-CN" sz="2400" dirty="0">
                <a:solidFill>
                  <a:srgbClr val="010202"/>
                </a:solidFill>
                <a:latin typeface="Times New Roman" pitchFamily="18" charset="0"/>
                <a:cs typeface="Times New Roman" pitchFamily="18" charset="0"/>
              </a:rPr>
              <a:t>N"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1020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10202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10202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10202"/>
                </a:solidFill>
                <a:latin typeface="Times New Roman" pitchFamily="18" charset="0"/>
                <a:cs typeface="Times New Roman" pitchFamily="18" charset="0"/>
              </a:rPr>
              <a:t>N2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1020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10202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>
              <a:lnSpc>
                <a:spcPts val="3600"/>
              </a:lnSpc>
              <a:tabLst>
                <a:tab pos="1917700" algn="l"/>
              </a:tabLst>
            </a:pPr>
            <a:r>
              <a:rPr lang="en-US" altLang="zh-CN" sz="2400" dirty="0">
                <a:solidFill>
                  <a:srgbClr val="01020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CN" sz="2400" dirty="0" smtClean="0">
                <a:solidFill>
                  <a:srgbClr val="01020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CN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(Second Reaction is highly affected by Temperature)</a:t>
            </a:r>
            <a:endParaRPr lang="en-US" dirty="0" smtClean="0">
              <a:solidFill>
                <a:srgbClr val="000099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sz="2400" dirty="0"/>
          </a:p>
        </p:txBody>
      </p:sp>
      <p:sp>
        <p:nvSpPr>
          <p:cNvPr id="6" name="TextBox 1"/>
          <p:cNvSpPr txBox="1"/>
          <p:nvPr/>
        </p:nvSpPr>
        <p:spPr>
          <a:xfrm>
            <a:off x="6984851" y="4752255"/>
            <a:ext cx="2448272" cy="35394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1917700" algn="l"/>
              </a:tabLst>
            </a:pPr>
            <a:r>
              <a:rPr lang="en-US" altLang="zh-CN" sz="2000" b="1" dirty="0" smtClean="0">
                <a:solidFill>
                  <a:srgbClr val="010202"/>
                </a:solidFill>
                <a:latin typeface="Times New Roman" pitchFamily="18" charset="0"/>
                <a:cs typeface="Times New Roman" pitchFamily="18" charset="0"/>
              </a:rPr>
              <a:t>800 to 1000 </a:t>
            </a:r>
            <a:r>
              <a:rPr lang="en-US" altLang="zh-CN" sz="2000" b="1" dirty="0" err="1" smtClean="0">
                <a:solidFill>
                  <a:srgbClr val="010202"/>
                </a:solidFill>
                <a:latin typeface="Times New Roman" pitchFamily="18" charset="0"/>
                <a:cs typeface="Times New Roman" pitchFamily="18" charset="0"/>
              </a:rPr>
              <a:t>degC</a:t>
            </a:r>
            <a:endParaRPr lang="en-US" altLang="zh-CN" sz="2000" b="1" dirty="0" smtClean="0">
              <a:solidFill>
                <a:srgbClr val="01020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6264771" y="4417217"/>
            <a:ext cx="576064" cy="10081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16839" y="337490"/>
            <a:ext cx="9613057" cy="1030390"/>
          </a:xfrm>
        </p:spPr>
        <p:txBody>
          <a:bodyPr/>
          <a:lstStyle/>
          <a:p>
            <a:r>
              <a:rPr lang="en-IN" sz="3600" b="1" dirty="0" smtClean="0"/>
              <a:t>EFFECT OF TEMPERATURE &amp; EXCESS O</a:t>
            </a:r>
            <a:r>
              <a:rPr lang="en-IN" sz="1600" b="1" dirty="0" smtClean="0"/>
              <a:t>2</a:t>
            </a:r>
            <a:r>
              <a:rPr lang="en-IN" sz="3600" b="1" dirty="0" smtClean="0"/>
              <a:t> </a:t>
            </a:r>
            <a:br>
              <a:rPr lang="en-IN" sz="3600" b="1" dirty="0" smtClean="0"/>
            </a:br>
            <a:r>
              <a:rPr lang="en-IN" sz="3600" b="1" dirty="0" smtClean="0"/>
              <a:t>ON FUEL NOx </a:t>
            </a:r>
            <a:endParaRPr lang="en-IN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667" y="1439887"/>
            <a:ext cx="4062428" cy="4824264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16839" y="2159967"/>
            <a:ext cx="5475924" cy="1944216"/>
          </a:xfrm>
        </p:spPr>
        <p:txBody>
          <a:bodyPr/>
          <a:lstStyle/>
          <a:p>
            <a:pPr marL="0" indent="0">
              <a:buNone/>
            </a:pP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Temperature</a:t>
            </a:r>
          </a:p>
          <a:p>
            <a:pPr marL="0" indent="0">
              <a:buNone/>
            </a:pP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excess O</a:t>
            </a:r>
            <a:r>
              <a:rPr lang="en-I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I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03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QB_Infra Technori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BQB_Infra Technorium</Template>
  <TotalTime>11389</TotalTime>
  <Words>701</Words>
  <Application>Microsoft Office PowerPoint</Application>
  <PresentationFormat>Custom</PresentationFormat>
  <Paragraphs>165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宋体</vt:lpstr>
      <vt:lpstr>Arial</vt:lpstr>
      <vt:lpstr>Calibri</vt:lpstr>
      <vt:lpstr>Lucida Sans Unicode</vt:lpstr>
      <vt:lpstr>Times New Roman</vt:lpstr>
      <vt:lpstr>Wingdings</vt:lpstr>
      <vt:lpstr>BQB_Infra Technorium</vt:lpstr>
      <vt:lpstr>PowerPoint Presentation</vt:lpstr>
      <vt:lpstr>FOCUS AREA</vt:lpstr>
      <vt:lpstr>NEW EMISSION NORMS Notification No. GSR 612 (E) dated 25.08.2014</vt:lpstr>
      <vt:lpstr>NEW EMISSION NORMS Notification No. GSR 612 (E) dated 25.08.2014</vt:lpstr>
      <vt:lpstr>HOW NOx AFFECT US ??</vt:lpstr>
      <vt:lpstr>MAJOR SOURCES OF NOx IN CEMENT PLANTS</vt:lpstr>
      <vt:lpstr>THERMAL NOx FORMATION</vt:lpstr>
      <vt:lpstr>FUEL NOx FORMATION</vt:lpstr>
      <vt:lpstr>EFFECT OF TEMPERATURE &amp; EXCESS O2  ON FUEL NOx </vt:lpstr>
      <vt:lpstr>NOx versus Free Lime</vt:lpstr>
      <vt:lpstr>NOx CONTROL STRATEGY</vt:lpstr>
      <vt:lpstr>PROCESS OPTIMIZATION</vt:lpstr>
      <vt:lpstr>MODIFICATIONS / HARDWARE CHANGE</vt:lpstr>
      <vt:lpstr>LOW NOx  CALCINER</vt:lpstr>
      <vt:lpstr>SELECTIVE NON-CATALYTIC REDUCTION</vt:lpstr>
      <vt:lpstr>SELECTIVE NON-CATALYTIC REDUCTION</vt:lpstr>
      <vt:lpstr>AMMONIA FIRING POINT IN CALCINER</vt:lpstr>
      <vt:lpstr>FACTORS AFFECTING SNCR OPERATIONAL COST</vt:lpstr>
      <vt:lpstr>SO2 EMISSION</vt:lpstr>
      <vt:lpstr>SULPHUR ABSORPTION</vt:lpstr>
      <vt:lpstr>REAL TIME TESTING  FOR NOx REDUCTION AND CONTROL</vt:lpstr>
      <vt:lpstr>REAL TIME TESTING  FOR NOx REDUCTION AND CONTROL</vt:lpstr>
      <vt:lpstr>TYPICAL CASE STUDY FOR SNCR OPEX</vt:lpstr>
      <vt:lpstr>COMPANIES WE HAVE WORKED WITH</vt:lpstr>
      <vt:lpstr>OUR ASSOCIATES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bqb Infra TechnoriumPvt. Ltd.</dc:title>
  <dc:creator>Shashank Mishra</dc:creator>
  <cp:lastModifiedBy>Shashank</cp:lastModifiedBy>
  <cp:revision>264</cp:revision>
  <dcterms:created xsi:type="dcterms:W3CDTF">2012-06-18T11:44:29Z</dcterms:created>
  <dcterms:modified xsi:type="dcterms:W3CDTF">2015-11-21T09:34:53Z</dcterms:modified>
  <cp:contentStatus/>
</cp:coreProperties>
</file>